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0"/>
  </p:notesMasterIdLst>
  <p:sldIdLst>
    <p:sldId id="256" r:id="rId3"/>
    <p:sldId id="264" r:id="rId4"/>
    <p:sldId id="269" r:id="rId5"/>
    <p:sldId id="265" r:id="rId6"/>
    <p:sldId id="286" r:id="rId7"/>
    <p:sldId id="287" r:id="rId8"/>
    <p:sldId id="289" r:id="rId9"/>
    <p:sldId id="268" r:id="rId10"/>
    <p:sldId id="293" r:id="rId11"/>
    <p:sldId id="282" r:id="rId12"/>
    <p:sldId id="296" r:id="rId13"/>
    <p:sldId id="295" r:id="rId14"/>
    <p:sldId id="283" r:id="rId15"/>
    <p:sldId id="300" r:id="rId16"/>
    <p:sldId id="303" r:id="rId17"/>
    <p:sldId id="299" r:id="rId18"/>
    <p:sldId id="284" r:id="rId19"/>
    <p:sldId id="301" r:id="rId20"/>
    <p:sldId id="285" r:id="rId21"/>
    <p:sldId id="316" r:id="rId22"/>
    <p:sldId id="271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8" r:id="rId33"/>
    <p:sldId id="317" r:id="rId34"/>
    <p:sldId id="274" r:id="rId35"/>
    <p:sldId id="276" r:id="rId36"/>
    <p:sldId id="277" r:id="rId37"/>
    <p:sldId id="304" r:id="rId38"/>
    <p:sldId id="27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465"/>
    <a:srgbClr val="F06C52"/>
    <a:srgbClr val="FBE5D6"/>
    <a:srgbClr val="0B3456"/>
    <a:srgbClr val="1268A6"/>
    <a:srgbClr val="189AD4"/>
    <a:srgbClr val="33B9E9"/>
    <a:srgbClr val="65CAD9"/>
    <a:srgbClr val="0CA9BB"/>
    <a:srgbClr val="1C6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5597" autoAdjust="0"/>
  </p:normalViewPr>
  <p:slideViewPr>
    <p:cSldViewPr snapToGrid="0">
      <p:cViewPr>
        <p:scale>
          <a:sx n="77" d="100"/>
          <a:sy n="77" d="100"/>
        </p:scale>
        <p:origin x="192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8FF5-FDA7-4DF8-A08E-8A82F884E63D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EF18A-117E-41BB-A478-408A2B5EB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14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CA0AB-8ECA-FD47-B564-FC31CC5779C8}" type="slidenum">
              <a:rPr kumimoji="1" lang="x-none" altLang="en-US" smtClean="0"/>
              <a:t>22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483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CA0AB-8ECA-FD47-B564-FC31CC5779C8}" type="slidenum">
              <a:rPr kumimoji="1" lang="x-none" altLang="en-US" smtClean="0"/>
              <a:t>24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77627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색상</a:t>
            </a:r>
            <a:r>
              <a:rPr kumimoji="1" lang="ko-KR" altLang="en-US" dirty="0"/>
              <a:t> 변경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CA0AB-8ECA-FD47-B564-FC31CC5779C8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6147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7C5666-84E1-D670-E334-47991EF29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AE1EFEE-E56C-9B57-F44E-C8AC3C6CE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D2D4353-4071-BE89-F1E2-574B08A0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2AE37FF-EA5E-2A3F-BB4D-A2DAFB3E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704BA83-4FF8-D1FC-3FE8-32850DEC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8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4913B5-F274-E06B-5C9B-BC0F19916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EEB502C-5539-AF6A-6435-F84C0E806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92CE418-C04B-39BA-EFB8-8D3E85CEE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F5E60F9-A6E8-298A-DD3E-7B9C2A9FF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19C6D08-89ED-84AA-F9C3-C1A2D2A6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FEBFA5B-5B19-2234-0A8F-B3651F14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34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FFFB27-6D5F-A6AE-BFC1-3A9BDAE7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CCF2EF3-F358-30CC-E039-B1271D76D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94B404-5014-18B6-8CD7-B03C79EC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A2E26D1-C0C1-1BDF-EDBA-0327D892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44D7F61-C8BF-0F40-1AAE-FCC9C685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278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8F38B36-E3C1-90F8-5C55-589620E8C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6190249-9720-B5AC-7B2F-393C65F5A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57DBBD3-A6B5-DDCB-385B-773B4911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AE00236-EC8F-310A-CF1E-7ADC2752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2CA5F3-A994-0CD9-34FC-7399FF76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56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43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40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0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150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57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EAD4827-74B7-3EA3-183D-16251FD4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B2C4A6-8CEE-853A-DB5E-489748BE4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0DEA586-4962-FD6E-C57E-6D090B761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EBFF26-A154-BED6-807C-605ECD70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3C911B-7D71-3BFF-FE20-561CCF47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834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560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18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897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6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E4C49D-6596-6E20-8BCE-92257B6987A6}"/>
              </a:ext>
            </a:extLst>
          </p:cNvPr>
          <p:cNvSpPr/>
          <p:nvPr userDrawn="1"/>
        </p:nvSpPr>
        <p:spPr>
          <a:xfrm>
            <a:off x="0" y="6616700"/>
            <a:ext cx="12192000" cy="241300"/>
          </a:xfrm>
          <a:prstGeom prst="rect">
            <a:avLst/>
          </a:prstGeom>
          <a:solidFill>
            <a:srgbClr val="050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F4EA0A-DEE8-E367-29B0-146C170FD2E7}"/>
              </a:ext>
            </a:extLst>
          </p:cNvPr>
          <p:cNvSpPr/>
          <p:nvPr userDrawn="1"/>
        </p:nvSpPr>
        <p:spPr>
          <a:xfrm>
            <a:off x="0" y="1016000"/>
            <a:ext cx="12192000" cy="63500"/>
          </a:xfrm>
          <a:prstGeom prst="rect">
            <a:avLst/>
          </a:prstGeom>
          <a:solidFill>
            <a:srgbClr val="050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B015BB-49A3-9580-766E-A2CB8D3DADE9}"/>
              </a:ext>
            </a:extLst>
          </p:cNvPr>
          <p:cNvSpPr txBox="1"/>
          <p:nvPr userDrawn="1"/>
        </p:nvSpPr>
        <p:spPr>
          <a:xfrm>
            <a:off x="0" y="6627168"/>
            <a:ext cx="13195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prstClr val="white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KB</a:t>
            </a:r>
            <a:r>
              <a:rPr lang="ko-KR" altLang="en-US" sz="900" dirty="0">
                <a:solidFill>
                  <a:prstClr val="white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국민은행 </a:t>
            </a:r>
            <a:r>
              <a:rPr lang="en-US" altLang="ko-KR" sz="900" dirty="0">
                <a:solidFill>
                  <a:prstClr val="white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IT</a:t>
            </a:r>
            <a:r>
              <a:rPr lang="ko-KR" altLang="en-US" sz="900" dirty="0">
                <a:solidFill>
                  <a:prstClr val="white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아카데미</a:t>
            </a:r>
          </a:p>
        </p:txBody>
      </p:sp>
    </p:spTree>
    <p:extLst>
      <p:ext uri="{BB962C8B-B14F-4D97-AF65-F5344CB8AC3E}">
        <p14:creationId xmlns:p14="http://schemas.microsoft.com/office/powerpoint/2010/main" val="127222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77E1FE-9124-A289-8ED0-92E8D866A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1E7521C-A45D-6975-4828-40F614E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6194D31-48F5-8C81-523F-1837D8BA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75A9B0F-EE22-C133-95DC-B3BABCB5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6F616A0-3B92-74F9-AB5E-365E9387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5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27F933-ED6F-090F-E6BC-FB041EE1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48B8B2A-2A2C-6432-5411-2A322E962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40042F6-D1FD-CA4B-1BE6-9E67AD9EA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C7848FC-08C6-7CF3-4752-E48F07E7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B20C230-473F-3BC8-F08D-456D7A64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A4C44F5-ED83-9A32-8681-47D2B348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314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42ED0A-F226-EAE1-1544-00D387F9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CC17462-6A07-A84A-7FD3-8C43F941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31623B4-F896-991B-9835-72B0B946C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8107BB6-D906-2F10-F81B-EDF3CF05F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57C2EC7-2E6E-0ADE-1019-3238D3B89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E38091F5-3F27-EEE3-FBEC-663D76298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6FF8861-985C-A6F0-83B2-7E6DFA6E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C8BCEB5-3BD1-EF00-6AC1-4A052E78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689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D21F48-A7DA-1A34-7501-6FD3BA79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D131775-D388-8950-71BB-F13CDA74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785511C-6F13-5131-D25E-2E52EEB0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0A957D8-D19C-DCBD-0A18-7B9AA4A3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0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E4C49D-6596-6E20-8BCE-92257B6987A6}"/>
              </a:ext>
            </a:extLst>
          </p:cNvPr>
          <p:cNvSpPr/>
          <p:nvPr userDrawn="1"/>
        </p:nvSpPr>
        <p:spPr>
          <a:xfrm>
            <a:off x="0" y="6616700"/>
            <a:ext cx="12192000" cy="241300"/>
          </a:xfrm>
          <a:prstGeom prst="rect">
            <a:avLst/>
          </a:prstGeom>
          <a:solidFill>
            <a:srgbClr val="050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F4EA0A-DEE8-E367-29B0-146C170FD2E7}"/>
              </a:ext>
            </a:extLst>
          </p:cNvPr>
          <p:cNvSpPr/>
          <p:nvPr userDrawn="1"/>
        </p:nvSpPr>
        <p:spPr>
          <a:xfrm>
            <a:off x="0" y="1016000"/>
            <a:ext cx="12192000" cy="63500"/>
          </a:xfrm>
          <a:prstGeom prst="rect">
            <a:avLst/>
          </a:prstGeom>
          <a:solidFill>
            <a:srgbClr val="050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B015BB-49A3-9580-766E-A2CB8D3DADE9}"/>
              </a:ext>
            </a:extLst>
          </p:cNvPr>
          <p:cNvSpPr txBox="1"/>
          <p:nvPr userDrawn="1"/>
        </p:nvSpPr>
        <p:spPr>
          <a:xfrm>
            <a:off x="0" y="6627168"/>
            <a:ext cx="13195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KB</a:t>
            </a:r>
            <a:r>
              <a:rPr lang="ko-KR" altLang="en-US" sz="9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국민은행 </a:t>
            </a:r>
            <a:r>
              <a:rPr lang="en-US" altLang="ko-KR" sz="9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IT</a:t>
            </a:r>
            <a:r>
              <a:rPr lang="ko-KR" altLang="en-US" sz="9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아카데미</a:t>
            </a:r>
          </a:p>
        </p:txBody>
      </p:sp>
    </p:spTree>
    <p:extLst>
      <p:ext uri="{BB962C8B-B14F-4D97-AF65-F5344CB8AC3E}">
        <p14:creationId xmlns:p14="http://schemas.microsoft.com/office/powerpoint/2010/main" val="245973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83E7AC1-B742-7C1A-D06E-151BE54B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C1C2CEB-CA7E-F053-4B5E-77D6607F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A05DE74-0634-8435-8599-3ED902A8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0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EF891D-8D50-4836-E43A-BA61E733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F5F6641-E3F6-355A-9ED2-22D95C6B0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1A65BEA-2B63-68D3-E41B-A96041A8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70F8B15-3F9D-3D84-E83F-9557D13A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47E7ADD-447F-F922-D960-B801229F9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D0D230F-A3FC-1F91-5C65-7CB1546F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30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33E0325-1211-C6F4-9784-14FA2DD1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9970F39-3BAF-25BA-FD8A-1EF7E9D43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256195A-50C5-1EFB-5758-D3AA54D51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F2742-7DAE-428A-9477-869A89CD72E7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8D4178-7912-3D70-2A6E-2162C27AE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2332E9-8B24-33EE-66C3-9847ADAD7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8DC68-F9F6-4F79-BCB0-2A30034EB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6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B2F45-9643-40C0-83B5-EBE4BF64627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841D8-432B-4F9D-A779-F04038BEE0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8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microsoft.com/office/2007/relationships/hdphoto" Target="../media/hdphoto11.wdp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07/relationships/hdphoto" Target="../media/hdphoto13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14.png"/><Relationship Id="rId30" Type="http://schemas.microsoft.com/office/2007/relationships/hdphoto" Target="../media/hdphoto1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unki.tistory.com/61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unki.tistory.com/6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microsoft.com/office/2007/relationships/hdphoto" Target="../media/hdphoto11.wdp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07/relationships/hdphoto" Target="../media/hdphoto13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14.png"/><Relationship Id="rId30" Type="http://schemas.microsoft.com/office/2007/relationships/hdphoto" Target="../media/hdphoto1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microsoft.com/office/2007/relationships/hdphoto" Target="../media/hdphoto18.wdp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unki.tistory.com/61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6.wdp"/><Relationship Id="rId18" Type="http://schemas.openxmlformats.org/officeDocument/2006/relationships/image" Target="../media/image15.png"/><Relationship Id="rId26" Type="http://schemas.openxmlformats.org/officeDocument/2006/relationships/image" Target="../media/image12.png"/><Relationship Id="rId3" Type="http://schemas.microsoft.com/office/2007/relationships/hdphoto" Target="../media/hdphoto1.wdp"/><Relationship Id="rId21" Type="http://schemas.microsoft.com/office/2007/relationships/hdphoto" Target="../media/hdphoto8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microsoft.com/office/2007/relationships/hdphoto" Target="../media/hdphoto10.wdp"/><Relationship Id="rId25" Type="http://schemas.microsoft.com/office/2007/relationships/hdphoto" Target="../media/hdphoto13.wdp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openxmlformats.org/officeDocument/2006/relationships/image" Target="../media/image9.png"/><Relationship Id="rId29" Type="http://schemas.microsoft.com/office/2007/relationships/hdphoto" Target="../media/hdphoto12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24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9.wdp"/><Relationship Id="rId28" Type="http://schemas.openxmlformats.org/officeDocument/2006/relationships/image" Target="../media/image13.png"/><Relationship Id="rId10" Type="http://schemas.openxmlformats.org/officeDocument/2006/relationships/image" Target="../media/image6.png"/><Relationship Id="rId19" Type="http://schemas.microsoft.com/office/2007/relationships/hdphoto" Target="../media/hdphoto14.wdp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openxmlformats.org/officeDocument/2006/relationships/image" Target="../media/image8.png"/><Relationship Id="rId22" Type="http://schemas.openxmlformats.org/officeDocument/2006/relationships/image" Target="../media/image10.png"/><Relationship Id="rId27" Type="http://schemas.microsoft.com/office/2007/relationships/hdphoto" Target="../media/hdphoto1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microsoft.com/office/2007/relationships/hdphoto" Target="../media/hdphoto11.wdp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microsoft.com/office/2007/relationships/hdphoto" Target="../media/hdphoto13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14.png"/><Relationship Id="rId30" Type="http://schemas.microsoft.com/office/2007/relationships/hdphoto" Target="../media/hdphoto1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6.wdp"/><Relationship Id="rId5" Type="http://schemas.openxmlformats.org/officeDocument/2006/relationships/image" Target="../media/image24.png"/><Relationship Id="rId4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B55DE69-8090-0477-5300-F254AE1CD117}"/>
              </a:ext>
            </a:extLst>
          </p:cNvPr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solidFill>
            <a:srgbClr val="050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DAECC17-5911-CEC3-DEF6-5CCA6ACFB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977" y="154852"/>
            <a:ext cx="1695244" cy="1333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284EF61-47C1-3DEB-8E00-091BB55301AF}"/>
              </a:ext>
            </a:extLst>
          </p:cNvPr>
          <p:cNvSpPr txBox="1"/>
          <p:nvPr/>
        </p:nvSpPr>
        <p:spPr>
          <a:xfrm>
            <a:off x="1436044" y="2103589"/>
            <a:ext cx="9387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V</a:t>
            </a:r>
            <a:r>
              <a:rPr lang="ko-KR" altLang="en-US" sz="48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리그 홈팀의 배구 경기 결과 예측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D476A22-09D3-B67E-7273-A07DAB55C462}"/>
              </a:ext>
            </a:extLst>
          </p:cNvPr>
          <p:cNvSpPr txBox="1"/>
          <p:nvPr/>
        </p:nvSpPr>
        <p:spPr>
          <a:xfrm>
            <a:off x="10690412" y="46881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2022.09.26</a:t>
            </a:r>
            <a:endParaRPr lang="ko-KR" altLang="en-US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4AF6940-FE23-4A8C-8C26-8A57827E3A41}"/>
              </a:ext>
            </a:extLst>
          </p:cNvPr>
          <p:cNvSpPr txBox="1"/>
          <p:nvPr/>
        </p:nvSpPr>
        <p:spPr>
          <a:xfrm>
            <a:off x="7236797" y="5153567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3</a:t>
            </a: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조</a:t>
            </a:r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: </a:t>
            </a:r>
            <a:r>
              <a:rPr lang="ko-KR" altLang="en-US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김도윤</a:t>
            </a:r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, </a:t>
            </a:r>
            <a:r>
              <a:rPr lang="ko-KR" altLang="en-US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박하린</a:t>
            </a:r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, </a:t>
            </a: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박보현</a:t>
            </a:r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, </a:t>
            </a: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이현지</a:t>
            </a:r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, </a:t>
            </a: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조하영</a:t>
            </a:r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 </a:t>
            </a:r>
            <a:endParaRPr lang="ko-KR" altLang="en-US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59663A46-907E-DD2B-D895-43D640555184}"/>
              </a:ext>
            </a:extLst>
          </p:cNvPr>
          <p:cNvGrpSpPr/>
          <p:nvPr/>
        </p:nvGrpSpPr>
        <p:grpSpPr>
          <a:xfrm>
            <a:off x="96060" y="5772582"/>
            <a:ext cx="6040294" cy="1015383"/>
            <a:chOff x="0" y="5499469"/>
            <a:chExt cx="10046658" cy="148235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3F34F45D-EAF6-5BC6-EFE5-4FD65B38A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558" b="89535" l="9910" r="89640">
                          <a14:foregroundMark x1="29279" y1="44767" x2="47297" y2="30814"/>
                          <a14:foregroundMark x1="27027" y1="70930" x2="59009" y2="73256"/>
                          <a14:foregroundMark x1="59009" y1="72093" x2="56757" y2="84302"/>
                          <a14:foregroundMark x1="69820" y1="68023" x2="75225" y2="80814"/>
                          <a14:foregroundMark x1="74775" y1="75000" x2="77477" y2="82558"/>
                          <a14:foregroundMark x1="77477" y1="80233" x2="79279" y2="84302"/>
                          <a14:foregroundMark x1="56306" y1="87209" x2="56757" y2="83721"/>
                          <a14:foregroundMark x1="56306" y1="84884" x2="55405" y2="88372"/>
                          <a14:foregroundMark x1="59772" y1="23185" x2="56935" y2="21545"/>
                          <a14:foregroundMark x1="40090" y1="29070" x2="57207" y2="19186"/>
                          <a14:foregroundMark x1="40991" y1="26744" x2="43243" y2="23256"/>
                          <a14:foregroundMark x1="43694" y1="23256" x2="40541" y2="25581"/>
                          <a14:backgroundMark x1="59510" y1="13267" x2="60360" y2="12791"/>
                          <a14:backgroundMark x1="36486" y1="26163" x2="39659" y2="24385"/>
                          <a14:backgroundMark x1="60360" y1="12791" x2="78378" y2="25000"/>
                          <a14:backgroundMark x1="35724" y1="19044" x2="32883" y2="20349"/>
                          <a14:backgroundMark x1="45999" y1="14324" x2="39360" y2="17374"/>
                          <a14:backgroundMark x1="59459" y1="8140" x2="46084" y2="142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4956" y="5560741"/>
              <a:ext cx="1895252" cy="13825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D697415C-0BEB-9FF1-8D59-E8F6074CF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7751" y1="59880" x2="46411" y2="79042"/>
                          <a14:foregroundMark x1="46411" y1="79042" x2="68900" y2="58683"/>
                          <a14:foregroundMark x1="68900" y1="58683" x2="70335" y2="53293"/>
                          <a14:foregroundMark x1="27273" y1="29940" x2="48804" y2="16766"/>
                          <a14:foregroundMark x1="48804" y1="16766" x2="71292" y2="22754"/>
                          <a14:foregroundMark x1="71292" y1="22754" x2="70335" y2="32335"/>
                          <a14:foregroundMark x1="36842" y1="30539" x2="56938" y2="29940"/>
                          <a14:foregroundMark x1="27273" y1="61078" x2="45933" y2="83234"/>
                          <a14:foregroundMark x1="50315" y1="79699" x2="63435" y2="69117"/>
                          <a14:foregroundMark x1="45933" y1="83234" x2="50250" y2="79752"/>
                          <a14:foregroundMark x1="50239" y1="86826" x2="66904" y2="73915"/>
                          <a14:foregroundMark x1="64366" y1="71726" x2="49761" y2="86826"/>
                          <a14:foregroundMark x1="46683" y1="84139" x2="29187" y2="68862"/>
                          <a14:foregroundMark x1="49761" y1="86826" x2="48092" y2="85369"/>
                          <a14:foregroundMark x1="29187" y1="68862" x2="26316" y2="58683"/>
                          <a14:foregroundMark x1="26316" y1="58683" x2="44976" y2="83234"/>
                          <a14:foregroundMark x1="44976" y1="83234" x2="46595" y2="84247"/>
                          <a14:foregroundMark x1="45906" y1="85094" x2="33971" y2="72455"/>
                          <a14:foregroundMark x1="66507" y1="74251" x2="72249" y2="64072"/>
                          <a14:foregroundMark x1="72249" y1="64072" x2="72727" y2="62874"/>
                          <a14:backgroundMark x1="76077" y1="65868" x2="69378" y2="76048"/>
                          <a14:backgroundMark x1="44498" y1="86826" x2="44498" y2="86826"/>
                          <a14:backgroundMark x1="44498" y1="86826" x2="45933" y2="880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60028" y="5591174"/>
              <a:ext cx="1917812" cy="13906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BADACE6A-50A2-D4F6-8F0E-A3AFC3616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899" y1="32500" x2="75771" y2="3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6305" y="5621615"/>
              <a:ext cx="1886607" cy="132976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34D57E1E-FF11-87C4-9E6F-B94BD4E7E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317" b="89024" l="9195" r="89080">
                          <a14:foregroundMark x1="24713" y1="77439" x2="35057" y2="50000"/>
                          <a14:foregroundMark x1="17241" y1="77439" x2="51149" y2="61585"/>
                          <a14:foregroundMark x1="51149" y1="61585" x2="71839" y2="66463"/>
                          <a14:backgroundMark x1="32759" y1="9146" x2="63218" y2="115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23937" y="5560741"/>
              <a:ext cx="1466870" cy="138256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1FF986B7-93E8-888C-8F65-FF9A3629F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827" b="90751" l="9494" r="89873">
                          <a14:foregroundMark x1="25949" y1="32370" x2="25949" y2="32370"/>
                          <a14:foregroundMark x1="24051" y1="31214" x2="24051" y2="31214"/>
                          <a14:foregroundMark x1="77848" y1="33526" x2="78481" y2="32370"/>
                          <a14:foregroundMark x1="51899" y1="90751" x2="51899" y2="9075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9587" y="5499469"/>
              <a:ext cx="1240739" cy="135853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16C21D1A-E6E9-AF82-7D0A-7F3EE727B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904" b="89041" l="7725" r="92704">
                          <a14:foregroundMark x1="43777" y1="31507" x2="55365" y2="31507"/>
                          <a14:foregroundMark x1="60515" y1="65068" x2="38627" y2="73288"/>
                          <a14:foregroundMark x1="90545" y1="42393" x2="93133" y2="37671"/>
                          <a14:foregroundMark x1="45923" y1="75342" x2="66094" y2="64384"/>
                          <a14:foregroundMark x1="45064" y1="88356" x2="56652" y2="86301"/>
                          <a14:backgroundMark x1="11159" y1="32877" x2="6438" y2="37671"/>
                          <a14:backgroundMark x1="90558" y1="36986" x2="92704" y2="363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5679918"/>
              <a:ext cx="1787238" cy="121316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9DD8C2A5-36CC-1AC3-BA60-39B98B0EEB9C}"/>
                </a:ext>
              </a:extLst>
            </p:cNvPr>
            <p:cNvGrpSpPr/>
            <p:nvPr/>
          </p:nvGrpSpPr>
          <p:grpSpPr>
            <a:xfrm>
              <a:off x="8666623" y="5635273"/>
              <a:ext cx="1380035" cy="1292517"/>
              <a:chOff x="7951768" y="5616568"/>
              <a:chExt cx="1380035" cy="1292517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xmlns="" id="{0F19C560-43CE-2496-F349-0E9E90AF7D04}"/>
                  </a:ext>
                </a:extLst>
              </p:cNvPr>
              <p:cNvSpPr/>
              <p:nvPr/>
            </p:nvSpPr>
            <p:spPr>
              <a:xfrm>
                <a:off x="8875636" y="6085116"/>
                <a:ext cx="260961" cy="286088"/>
              </a:xfrm>
              <a:custGeom>
                <a:avLst/>
                <a:gdLst>
                  <a:gd name="connsiteX0" fmla="*/ 4763 w 245269"/>
                  <a:gd name="connsiteY0" fmla="*/ 2381 h 266700"/>
                  <a:gd name="connsiteX1" fmla="*/ 245269 w 245269"/>
                  <a:gd name="connsiteY1" fmla="*/ 0 h 266700"/>
                  <a:gd name="connsiteX2" fmla="*/ 197644 w 245269"/>
                  <a:gd name="connsiteY2" fmla="*/ 266700 h 266700"/>
                  <a:gd name="connsiteX3" fmla="*/ 0 w 245269"/>
                  <a:gd name="connsiteY3" fmla="*/ 235743 h 266700"/>
                  <a:gd name="connsiteX4" fmla="*/ 4763 w 245269"/>
                  <a:gd name="connsiteY4" fmla="*/ 2381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269" h="266700">
                    <a:moveTo>
                      <a:pt x="4763" y="2381"/>
                    </a:moveTo>
                    <a:lnTo>
                      <a:pt x="245269" y="0"/>
                    </a:lnTo>
                    <a:lnTo>
                      <a:pt x="197644" y="266700"/>
                    </a:lnTo>
                    <a:lnTo>
                      <a:pt x="0" y="235743"/>
                    </a:lnTo>
                    <a:cubicBezTo>
                      <a:pt x="1588" y="157956"/>
                      <a:pt x="3175" y="80168"/>
                      <a:pt x="4763" y="2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xmlns="" id="{1FB1F519-A5CA-BD63-4A88-2EA440994526}"/>
                  </a:ext>
                </a:extLst>
              </p:cNvPr>
              <p:cNvGrpSpPr/>
              <p:nvPr/>
            </p:nvGrpSpPr>
            <p:grpSpPr>
              <a:xfrm>
                <a:off x="7951768" y="5616568"/>
                <a:ext cx="1380035" cy="1292517"/>
                <a:chOff x="8674772" y="5616568"/>
                <a:chExt cx="1380035" cy="1292517"/>
              </a:xfrm>
            </p:grpSpPr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xmlns="" id="{96664CB0-B906-29F3-246E-E07DE1081819}"/>
                    </a:ext>
                  </a:extLst>
                </p:cNvPr>
                <p:cNvSpPr/>
                <p:nvPr/>
              </p:nvSpPr>
              <p:spPr>
                <a:xfrm>
                  <a:off x="8674772" y="6093620"/>
                  <a:ext cx="283369" cy="269081"/>
                </a:xfrm>
                <a:custGeom>
                  <a:avLst/>
                  <a:gdLst>
                    <a:gd name="connsiteX0" fmla="*/ 0 w 283369"/>
                    <a:gd name="connsiteY0" fmla="*/ 0 h 269081"/>
                    <a:gd name="connsiteX1" fmla="*/ 283369 w 283369"/>
                    <a:gd name="connsiteY1" fmla="*/ 2381 h 269081"/>
                    <a:gd name="connsiteX2" fmla="*/ 240506 w 283369"/>
                    <a:gd name="connsiteY2" fmla="*/ 259556 h 269081"/>
                    <a:gd name="connsiteX3" fmla="*/ 66675 w 283369"/>
                    <a:gd name="connsiteY3" fmla="*/ 269081 h 269081"/>
                    <a:gd name="connsiteX4" fmla="*/ 0 w 283369"/>
                    <a:gd name="connsiteY4" fmla="*/ 0 h 269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369" h="269081">
                      <a:moveTo>
                        <a:pt x="0" y="0"/>
                      </a:moveTo>
                      <a:lnTo>
                        <a:pt x="283369" y="2381"/>
                      </a:lnTo>
                      <a:lnTo>
                        <a:pt x="240506" y="259556"/>
                      </a:lnTo>
                      <a:lnTo>
                        <a:pt x="66675" y="2690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xmlns="" id="{82D03104-4B93-4871-1AE4-7E518FFF8B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0000" b="90000" l="10000" r="90000">
                              <a14:foregroundMark x1="32195" y1="18497" x2="63415" y2="77457"/>
                              <a14:foregroundMark x1="37073" y1="23121" x2="31707" y2="60694"/>
                              <a14:foregroundMark x1="31707" y1="60694" x2="49268" y2="82081"/>
                              <a14:foregroundMark x1="49268" y1="82081" x2="49756" y2="82081"/>
                              <a14:foregroundMark x1="49756" y1="82081" x2="65366" y2="39306"/>
                              <a14:foregroundMark x1="65366" y1="39306" x2="66341" y2="20809"/>
                              <a14:foregroundMark x1="35122" y1="19075" x2="56098" y2="39884"/>
                              <a14:foregroundMark x1="56098" y1="39884" x2="54634" y2="45087"/>
                              <a14:foregroundMark x1="64878" y1="45087" x2="64390" y2="67630"/>
                              <a14:foregroundMark x1="67317" y1="56647" x2="64390" y2="73988"/>
                              <a14:foregroundMark x1="80488" y1="47399" x2="80488" y2="47399"/>
                              <a14:foregroundMark x1="67805" y1="40462" x2="71220" y2="40462"/>
                              <a14:foregroundMark x1="69828" y1="45523" x2="69268" y2="57803"/>
                              <a14:foregroundMark x1="70244" y1="36416" x2="69851" y2="45029"/>
                              <a14:foregroundMark x1="27805" y1="52587" x2="27805" y2="56647"/>
                              <a14:foregroundMark x1="27805" y1="32948" x2="27805" y2="50104"/>
                              <a14:foregroundMark x1="28209" y1="49788" x2="29268" y2="31792"/>
                              <a14:foregroundMark x1="27805" y1="56647" x2="28076" y2="52051"/>
                              <a14:foregroundMark x1="27317" y1="35838" x2="27317" y2="50162"/>
                              <a14:foregroundMark x1="13659" y1="39306" x2="30732" y2="39306"/>
                              <a14:foregroundMark x1="14146" y1="40462" x2="23527" y2="50611"/>
                              <a14:foregroundMark x1="21463" y1="49133" x2="21253" y2="50880"/>
                              <a14:foregroundMark x1="26341" y1="56069" x2="26037" y2="56088"/>
                              <a14:foregroundMark x1="16098" y1="57225" x2="13171" y2="40462"/>
                              <a14:foregroundMark x1="69268" y1="50867" x2="75005" y2="53231"/>
                              <a14:foregroundMark x1="70732" y1="39306" x2="85366" y2="38728"/>
                              <a14:foregroundMark x1="85854" y1="39306" x2="84753" y2="50177"/>
                              <a14:foregroundMark x1="72195" y1="55491" x2="73691" y2="55491"/>
                              <a14:foregroundMark x1="73902" y1="55130" x2="72683" y2="54913"/>
                              <a14:foregroundMark x1="72683" y1="55491" x2="73658" y2="55549"/>
                              <a14:foregroundMark x1="11707" y1="39884" x2="15122" y2="57225"/>
                              <a14:foregroundMark x1="13659" y1="38728" x2="12195" y2="38728"/>
                              <a14:foregroundMark x1="84390" y1="50289" x2="84390" y2="52023"/>
                              <a14:backgroundMark x1="23902" y1="57803" x2="24878" y2="57803"/>
                              <a14:backgroundMark x1="15122" y1="59538" x2="24878" y2="58382"/>
                              <a14:backgroundMark x1="72683" y1="57225" x2="84878" y2="58960"/>
                              <a14:backgroundMark x1="85183" y1="50289" x2="87317" y2="3815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9895"/>
                <a:stretch/>
              </p:blipFill>
              <p:spPr>
                <a:xfrm>
                  <a:off x="8674772" y="5616568"/>
                  <a:ext cx="1380035" cy="12925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xmlns="" id="{1F67878E-2340-1401-0161-E35E52D8B814}"/>
              </a:ext>
            </a:extLst>
          </p:cNvPr>
          <p:cNvGrpSpPr/>
          <p:nvPr/>
        </p:nvGrpSpPr>
        <p:grpSpPr>
          <a:xfrm>
            <a:off x="6070599" y="5772582"/>
            <a:ext cx="6033084" cy="1027836"/>
            <a:chOff x="6156370" y="5772582"/>
            <a:chExt cx="6033084" cy="1027836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BCC495F2-1AFA-4061-7B36-87DA3D547429}"/>
                </a:ext>
              </a:extLst>
            </p:cNvPr>
            <p:cNvGrpSpPr/>
            <p:nvPr/>
          </p:nvGrpSpPr>
          <p:grpSpPr>
            <a:xfrm>
              <a:off x="6156370" y="5903499"/>
              <a:ext cx="996017" cy="842627"/>
              <a:chOff x="5717388" y="5519872"/>
              <a:chExt cx="2124075" cy="16383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xmlns="" id="{5267A4B9-8251-A2A5-FF10-D6A53ACC8F73}"/>
                  </a:ext>
                </a:extLst>
              </p:cNvPr>
              <p:cNvSpPr/>
              <p:nvPr/>
            </p:nvSpPr>
            <p:spPr>
              <a:xfrm flipH="1">
                <a:off x="5974714" y="6017874"/>
                <a:ext cx="381979" cy="461962"/>
              </a:xfrm>
              <a:custGeom>
                <a:avLst/>
                <a:gdLst>
                  <a:gd name="connsiteX0" fmla="*/ 12885 w 381979"/>
                  <a:gd name="connsiteY0" fmla="*/ 4762 h 461962"/>
                  <a:gd name="connsiteX1" fmla="*/ 381979 w 381979"/>
                  <a:gd name="connsiteY1" fmla="*/ 0 h 461962"/>
                  <a:gd name="connsiteX2" fmla="*/ 298635 w 381979"/>
                  <a:gd name="connsiteY2" fmla="*/ 461962 h 461962"/>
                  <a:gd name="connsiteX3" fmla="*/ 979 w 381979"/>
                  <a:gd name="connsiteY3" fmla="*/ 388144 h 461962"/>
                  <a:gd name="connsiteX4" fmla="*/ 12885 w 381979"/>
                  <a:gd name="connsiteY4" fmla="*/ 4762 h 46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979" h="461962">
                    <a:moveTo>
                      <a:pt x="12885" y="4762"/>
                    </a:moveTo>
                    <a:lnTo>
                      <a:pt x="381979" y="0"/>
                    </a:lnTo>
                    <a:lnTo>
                      <a:pt x="298635" y="461962"/>
                    </a:lnTo>
                    <a:lnTo>
                      <a:pt x="979" y="388144"/>
                    </a:lnTo>
                    <a:cubicBezTo>
                      <a:pt x="-608" y="258763"/>
                      <a:pt x="-2196" y="129381"/>
                      <a:pt x="12885" y="47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xmlns="" id="{E2E9A885-6A36-30F3-3CA6-F154C3F35D7A}"/>
                  </a:ext>
                </a:extLst>
              </p:cNvPr>
              <p:cNvGrpSpPr/>
              <p:nvPr/>
            </p:nvGrpSpPr>
            <p:grpSpPr>
              <a:xfrm>
                <a:off x="5717388" y="5519872"/>
                <a:ext cx="2124075" cy="1638300"/>
                <a:chOff x="1472829" y="816716"/>
                <a:chExt cx="2124075" cy="1638300"/>
              </a:xfrm>
            </p:grpSpPr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xmlns="" id="{08C3D334-595F-D85B-00B9-97AA29253419}"/>
                    </a:ext>
                  </a:extLst>
                </p:cNvPr>
                <p:cNvSpPr/>
                <p:nvPr/>
              </p:nvSpPr>
              <p:spPr>
                <a:xfrm>
                  <a:off x="2992238" y="1314718"/>
                  <a:ext cx="381979" cy="461962"/>
                </a:xfrm>
                <a:custGeom>
                  <a:avLst/>
                  <a:gdLst>
                    <a:gd name="connsiteX0" fmla="*/ 12885 w 381979"/>
                    <a:gd name="connsiteY0" fmla="*/ 4762 h 461962"/>
                    <a:gd name="connsiteX1" fmla="*/ 381979 w 381979"/>
                    <a:gd name="connsiteY1" fmla="*/ 0 h 461962"/>
                    <a:gd name="connsiteX2" fmla="*/ 298635 w 381979"/>
                    <a:gd name="connsiteY2" fmla="*/ 461962 h 461962"/>
                    <a:gd name="connsiteX3" fmla="*/ 979 w 381979"/>
                    <a:gd name="connsiteY3" fmla="*/ 388144 h 461962"/>
                    <a:gd name="connsiteX4" fmla="*/ 12885 w 381979"/>
                    <a:gd name="connsiteY4" fmla="*/ 47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979" h="461962">
                      <a:moveTo>
                        <a:pt x="12885" y="4762"/>
                      </a:moveTo>
                      <a:lnTo>
                        <a:pt x="381979" y="0"/>
                      </a:lnTo>
                      <a:lnTo>
                        <a:pt x="298635" y="461962"/>
                      </a:lnTo>
                      <a:lnTo>
                        <a:pt x="979" y="388144"/>
                      </a:lnTo>
                      <a:cubicBezTo>
                        <a:pt x="-608" y="258763"/>
                        <a:pt x="-2196" y="129381"/>
                        <a:pt x="12885" y="47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xmlns="" id="{62FC468A-3990-D0CF-8DC4-E75EE7041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>
                              <a14:foregroundMark x1="29596" y1="30814" x2="54709" y2="19186"/>
                              <a14:foregroundMark x1="54709" y1="19186" x2="71300" y2="27907"/>
                              <a14:foregroundMark x1="63229" y1="33721" x2="63677" y2="33721"/>
                              <a14:foregroundMark x1="69955" y1="24419" x2="68610" y2="66279"/>
                              <a14:foregroundMark x1="18386" y1="43023" x2="18386" y2="43023"/>
                              <a14:foregroundMark x1="79821" y1="43023" x2="79821" y2="4302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2829" y="816716"/>
                  <a:ext cx="2124075" cy="16383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F6573A9-D905-D220-E203-CADF3E755855}"/>
                </a:ext>
              </a:extLst>
            </p:cNvPr>
            <p:cNvGrpSpPr/>
            <p:nvPr/>
          </p:nvGrpSpPr>
          <p:grpSpPr>
            <a:xfrm>
              <a:off x="6869235" y="5873091"/>
              <a:ext cx="1155174" cy="873035"/>
              <a:chOff x="4746160" y="3347652"/>
              <a:chExt cx="2066925" cy="156210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xmlns="" id="{F847D766-77CA-A032-E072-14AC404214C4}"/>
                  </a:ext>
                </a:extLst>
              </p:cNvPr>
              <p:cNvSpPr/>
              <p:nvPr/>
            </p:nvSpPr>
            <p:spPr>
              <a:xfrm>
                <a:off x="5536406" y="3469876"/>
                <a:ext cx="423468" cy="42346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xmlns="" id="{6667BE79-4AAE-9984-87C6-3DA786B0D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0000" b="90000" l="10000" r="90000">
                            <a14:foregroundMark x1="38710" y1="26220" x2="28571" y2="65854"/>
                            <a14:foregroundMark x1="28571" y1="65854" x2="49309" y2="85976"/>
                            <a14:foregroundMark x1="49309" y1="85976" x2="50691" y2="85976"/>
                            <a14:foregroundMark x1="49770" y1="29268" x2="52535" y2="70122"/>
                            <a14:foregroundMark x1="35945" y1="54268" x2="61290" y2="53659"/>
                            <a14:foregroundMark x1="61290" y1="53659" x2="62673" y2="53049"/>
                            <a14:foregroundMark x1="44700" y1="28049" x2="51613" y2="27439"/>
                            <a14:foregroundMark x1="42396" y1="36585" x2="43779" y2="53659"/>
                            <a14:foregroundMark x1="42396" y1="16463" x2="55300" y2="29268"/>
                            <a14:foregroundMark x1="55300" y1="29268" x2="37788" y2="25610"/>
                            <a14:foregroundMark x1="52535" y1="11585" x2="56682" y2="298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46160" y="3347652"/>
                <a:ext cx="2066925" cy="15621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8EA9EC95-836B-E825-3B15-6774BFFD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>
                          <a14:foregroundMark x1="25366" y1="48299" x2="64878" y2="52381"/>
                          <a14:foregroundMark x1="64878" y1="52381" x2="69268" y2="52381"/>
                          <a14:foregroundMark x1="27317" y1="29252" x2="49756" y2="44218"/>
                          <a14:foregroundMark x1="49756" y1="44218" x2="49756" y2="44218"/>
                          <a14:foregroundMark x1="72195" y1="38776" x2="64878" y2="537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07169" y="5988102"/>
              <a:ext cx="896716" cy="643011"/>
            </a:xfrm>
            <a:prstGeom prst="rect">
              <a:avLst/>
            </a:prstGeom>
          </p:spPr>
        </p:pic>
        <p:pic>
          <p:nvPicPr>
            <p:cNvPr id="1024" name="그림 1023">
              <a:extLst>
                <a:ext uri="{FF2B5EF4-FFF2-40B4-BE49-F238E27FC236}">
                  <a16:creationId xmlns:a16="http://schemas.microsoft.com/office/drawing/2014/main" xmlns="" id="{92406A43-ED73-46EF-60A5-D4F7B7550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10000" b="90000" l="10000" r="90000">
                          <a14:foregroundMark x1="17204" y1="35593" x2="19892" y2="45198"/>
                          <a14:foregroundMark x1="17742" y1="33333" x2="21505" y2="37853"/>
                          <a14:foregroundMark x1="76882" y1="35028" x2="59140" y2="74011"/>
                          <a14:foregroundMark x1="59140" y1="74011" x2="59140" y2="74011"/>
                          <a14:foregroundMark x1="46774" y1="74576" x2="47312" y2="83616"/>
                          <a14:foregroundMark x1="75269" y1="31638" x2="75269" y2="31638"/>
                          <a14:foregroundMark x1="75806" y1="31073" x2="77957" y2="33898"/>
                          <a14:foregroundMark x1="73656" y1="31638" x2="79032" y2="33333"/>
                          <a14:foregroundMark x1="15054" y1="33898" x2="18817" y2="305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8925" y="5772582"/>
              <a:ext cx="1080099" cy="1027836"/>
            </a:xfrm>
            <a:prstGeom prst="rect">
              <a:avLst/>
            </a:prstGeom>
          </p:spPr>
        </p:pic>
        <p:pic>
          <p:nvPicPr>
            <p:cNvPr id="1027" name="그림 1026">
              <a:extLst>
                <a:ext uri="{FF2B5EF4-FFF2-40B4-BE49-F238E27FC236}">
                  <a16:creationId xmlns:a16="http://schemas.microsoft.com/office/drawing/2014/main" xmlns="" id="{81334393-E270-776C-2725-4940B7C22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10000" r="90000">
                          <a14:foregroundMark x1="52514" y1="18405" x2="63128" y2="55215"/>
                          <a14:foregroundMark x1="34637" y1="29448" x2="27374" y2="68098"/>
                          <a14:foregroundMark x1="27374" y1="68098" x2="50279" y2="86503"/>
                          <a14:foregroundMark x1="50279" y1="86503" x2="68715" y2="64417"/>
                          <a14:foregroundMark x1="43575" y1="67485" x2="58659" y2="68098"/>
                          <a14:foregroundMark x1="31285" y1="72393" x2="51955" y2="88957"/>
                          <a14:foregroundMark x1="49162" y1="88344" x2="74302" y2="64417"/>
                          <a14:foregroundMark x1="74302" y1="64417" x2="69832" y2="63804"/>
                          <a14:foregroundMark x1="53073" y1="21472" x2="51955" y2="37423"/>
                          <a14:foregroundMark x1="51397" y1="12883" x2="56425" y2="34969"/>
                          <a14:foregroundMark x1="58101" y1="11656" x2="56425" y2="37423"/>
                          <a14:foregroundMark x1="58659" y1="12883" x2="60894" y2="33742"/>
                          <a14:foregroundMark x1="63687" y1="14724" x2="60894" y2="36810"/>
                          <a14:foregroundMark x1="65922" y1="19018" x2="63128" y2="33129"/>
                          <a14:foregroundMark x1="66480" y1="17178" x2="64804" y2="32515"/>
                          <a14:foregroundMark x1="69832" y1="31902" x2="68156" y2="44785"/>
                          <a14:foregroundMark x1="70391" y1="29448" x2="66480" y2="3374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42184" y="5813018"/>
              <a:ext cx="1014861" cy="924147"/>
            </a:xfrm>
            <a:prstGeom prst="rect">
              <a:avLst/>
            </a:prstGeom>
          </p:spPr>
        </p:pic>
        <p:pic>
          <p:nvPicPr>
            <p:cNvPr id="1030" name="그림 1029">
              <a:extLst>
                <a:ext uri="{FF2B5EF4-FFF2-40B4-BE49-F238E27FC236}">
                  <a16:creationId xmlns:a16="http://schemas.microsoft.com/office/drawing/2014/main" xmlns="" id="{00B2BAD7-9F89-7179-AC00-76B9E71B4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6483" y="5903499"/>
              <a:ext cx="1128950" cy="643011"/>
            </a:xfrm>
            <a:prstGeom prst="rect">
              <a:avLst/>
            </a:prstGeom>
          </p:spPr>
        </p:pic>
        <p:pic>
          <p:nvPicPr>
            <p:cNvPr id="1032" name="그림 1031">
              <a:extLst>
                <a:ext uri="{FF2B5EF4-FFF2-40B4-BE49-F238E27FC236}">
                  <a16:creationId xmlns:a16="http://schemas.microsoft.com/office/drawing/2014/main" xmlns="" id="{3D992665-F5B2-2D9D-7694-1824FA42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>
                          <a14:foregroundMark x1="20909" y1="46980" x2="84545" y2="44966"/>
                          <a14:foregroundMark x1="44091" y1="12081" x2="55455" y2="12752"/>
                          <a14:foregroundMark x1="85000" y1="52349" x2="85000" y2="523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94909" y="5895277"/>
              <a:ext cx="1194545" cy="809033"/>
            </a:xfrm>
            <a:prstGeom prst="rect">
              <a:avLst/>
            </a:prstGeom>
          </p:spPr>
        </p:pic>
      </p:grp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xmlns="" id="{D6E5AB18-3A55-95AA-5951-D4C5E594AD2E}"/>
              </a:ext>
            </a:extLst>
          </p:cNvPr>
          <p:cNvCxnSpPr>
            <a:cxnSpLocks/>
          </p:cNvCxnSpPr>
          <p:nvPr/>
        </p:nvCxnSpPr>
        <p:spPr>
          <a:xfrm>
            <a:off x="9994900" y="3429000"/>
            <a:ext cx="0" cy="1231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직사각형 1043">
            <a:extLst>
              <a:ext uri="{FF2B5EF4-FFF2-40B4-BE49-F238E27FC236}">
                <a16:creationId xmlns:a16="http://schemas.microsoft.com/office/drawing/2014/main" xmlns="" id="{60DE814F-BDF8-A712-1273-9627A94A68FB}"/>
              </a:ext>
            </a:extLst>
          </p:cNvPr>
          <p:cNvSpPr/>
          <p:nvPr/>
        </p:nvSpPr>
        <p:spPr>
          <a:xfrm>
            <a:off x="1214434" y="1826355"/>
            <a:ext cx="9519821" cy="1306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xmlns="" id="{459E0B76-D191-FE62-3C84-9BD4D25BF69E}"/>
              </a:ext>
            </a:extLst>
          </p:cNvPr>
          <p:cNvSpPr/>
          <p:nvPr/>
        </p:nvSpPr>
        <p:spPr>
          <a:xfrm>
            <a:off x="1292882" y="1903184"/>
            <a:ext cx="9519821" cy="1306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xmlns="" id="{57C9EE0E-FFDC-28B2-7ED3-2F4E54433C11}"/>
              </a:ext>
            </a:extLst>
          </p:cNvPr>
          <p:cNvSpPr/>
          <p:nvPr/>
        </p:nvSpPr>
        <p:spPr>
          <a:xfrm>
            <a:off x="1214434" y="3132898"/>
            <a:ext cx="9609116" cy="141250"/>
          </a:xfrm>
          <a:prstGeom prst="rect">
            <a:avLst/>
          </a:prstGeom>
          <a:solidFill>
            <a:srgbClr val="050F4D"/>
          </a:solidFill>
          <a:ln>
            <a:solidFill>
              <a:srgbClr val="050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6700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</a:t>
            </a:r>
            <a:r>
              <a:rPr lang="ko-KR" altLang="en-US" sz="3200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전처리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1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목적에 맞는 데이터셋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793E98-BD12-0D64-B877-249F7467ACAC}"/>
              </a:ext>
            </a:extLst>
          </p:cNvPr>
          <p:cNvSpPr txBox="1"/>
          <p:nvPr/>
        </p:nvSpPr>
        <p:spPr>
          <a:xfrm>
            <a:off x="322866" y="1217059"/>
            <a:ext cx="94307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연구 목적의 구체화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   </a:t>
            </a:r>
            <a:r>
              <a:rPr lang="ko-KR" altLang="en-US" dirty="0">
                <a:solidFill>
                  <a:srgbClr val="C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홈팀의 이전 경기 결과를 바탕으로 오늘의 홈팀 경기 결과 예측</a:t>
            </a:r>
            <a:r>
              <a:rPr lang="en-US" altLang="ko-KR" dirty="0">
                <a:solidFill>
                  <a:srgbClr val="C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구조 변경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      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데이터셋의 행을 </a:t>
            </a:r>
            <a:r>
              <a:rPr lang="ko-KR" altLang="en-US" dirty="0" err="1">
                <a:solidFill>
                  <a:srgbClr val="00206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선수별</a:t>
            </a:r>
            <a:r>
              <a:rPr lang="ko-KR" altLang="en-US" dirty="0">
                <a:solidFill>
                  <a:srgbClr val="00206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→ </a:t>
            </a:r>
            <a:r>
              <a:rPr lang="ko-KR" altLang="en-US" dirty="0" err="1">
                <a:solidFill>
                  <a:srgbClr val="00206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경기별</a:t>
            </a:r>
            <a:r>
              <a:rPr lang="en-US" altLang="ko-KR" dirty="0">
                <a:solidFill>
                  <a:srgbClr val="00206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dirty="0">
              <a:solidFill>
                <a:srgbClr val="00206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C5F19F-507B-E147-7272-68E81CA4F808}"/>
              </a:ext>
            </a:extLst>
          </p:cNvPr>
          <p:cNvSpPr txBox="1"/>
          <p:nvPr/>
        </p:nvSpPr>
        <p:spPr>
          <a:xfrm>
            <a:off x="322866" y="5716517"/>
            <a:ext cx="11606128" cy="755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선수만 관련된 변수 삭제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이름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출전세트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_1set,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출전세트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_2set,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출전세트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_3set, 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출전세트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_4set,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출전세트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_5set,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공격종합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오픈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시간차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이동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후위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속공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퀵오픈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서브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리시브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블로킹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DA0F952-CC05-8B40-8C24-9608086A857E}"/>
              </a:ext>
            </a:extLst>
          </p:cNvPr>
          <p:cNvSpPr/>
          <p:nvPr/>
        </p:nvSpPr>
        <p:spPr>
          <a:xfrm>
            <a:off x="322866" y="2200646"/>
            <a:ext cx="11523237" cy="1154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163D9A6D-10E4-5395-4F3A-3CDBFA0ED4B8}"/>
              </a:ext>
            </a:extLst>
          </p:cNvPr>
          <p:cNvGrpSpPr/>
          <p:nvPr/>
        </p:nvGrpSpPr>
        <p:grpSpPr>
          <a:xfrm>
            <a:off x="168235" y="3489257"/>
            <a:ext cx="11855530" cy="2093353"/>
            <a:chOff x="168235" y="2286856"/>
            <a:chExt cx="11855530" cy="25379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98C3AD2B-8069-1F0B-DA4D-378A53ECB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2300"/>
            <a:stretch/>
          </p:blipFill>
          <p:spPr>
            <a:xfrm>
              <a:off x="168235" y="2286858"/>
              <a:ext cx="5363269" cy="2537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순서도: 병합 9">
              <a:extLst>
                <a:ext uri="{FF2B5EF4-FFF2-40B4-BE49-F238E27FC236}">
                  <a16:creationId xmlns:a16="http://schemas.microsoft.com/office/drawing/2014/main" xmlns="" id="{D963A7B3-3408-8D48-9E3B-988D7FD54D2D}"/>
                </a:ext>
              </a:extLst>
            </p:cNvPr>
            <p:cNvSpPr/>
            <p:nvPr/>
          </p:nvSpPr>
          <p:spPr>
            <a:xfrm rot="16200000">
              <a:off x="5548274" y="3392833"/>
              <a:ext cx="1095451" cy="325985"/>
            </a:xfrm>
            <a:prstGeom prst="flowChartMerge">
              <a:avLst/>
            </a:prstGeom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88AA2F77-FA80-2106-307C-465144D3A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539"/>
            <a:stretch/>
          </p:blipFill>
          <p:spPr>
            <a:xfrm>
              <a:off x="6632254" y="2286856"/>
              <a:ext cx="5391511" cy="2537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DA5A717-2E93-8F1B-8758-22DDCE5B8617}"/>
              </a:ext>
            </a:extLst>
          </p:cNvPr>
          <p:cNvSpPr txBox="1"/>
          <p:nvPr/>
        </p:nvSpPr>
        <p:spPr>
          <a:xfrm>
            <a:off x="702207" y="2261794"/>
            <a:ext cx="9952093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연구의 목적이 홈팀의 경기를 예측하는 것이기 때문에 선수별로 되어있는 데이터를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경기별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데이터로 변환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경기번호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경기날짜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팀명을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기준으로 </a:t>
            </a:r>
            <a:r>
              <a:rPr lang="en-US" altLang="ko-KR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Groupby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이용하여 경기력 지표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득점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시도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 등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그룹별 합계를 구함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종속변수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Y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 결과 변수는 홈팀의 승리 결과를 입력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(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원정 결과는 홈팀의 결과를 알면 자동으로 알 수 있음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endParaRPr lang="ko-KR" altLang="en-US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01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6700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</a:t>
            </a:r>
            <a:r>
              <a:rPr lang="ko-KR" altLang="en-US" sz="3200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전처리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파생변수생성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1</a:t>
            </a:r>
            <a:endParaRPr lang="ko-KR" altLang="en-US" sz="32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793E98-BD12-0D64-B877-249F7467ACAC}"/>
              </a:ext>
            </a:extLst>
          </p:cNvPr>
          <p:cNvSpPr txBox="1"/>
          <p:nvPr/>
        </p:nvSpPr>
        <p:spPr>
          <a:xfrm>
            <a:off x="322866" y="121705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관중수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1656BF-E480-A82D-E407-721ABCAF068D}"/>
              </a:ext>
            </a:extLst>
          </p:cNvPr>
          <p:cNvSpPr/>
          <p:nvPr/>
        </p:nvSpPr>
        <p:spPr>
          <a:xfrm>
            <a:off x="345897" y="1675291"/>
            <a:ext cx="11523237" cy="107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A27489-1CF4-0655-1FF2-66872969C34A}"/>
              </a:ext>
            </a:extLst>
          </p:cNvPr>
          <p:cNvSpPr txBox="1"/>
          <p:nvPr/>
        </p:nvSpPr>
        <p:spPr>
          <a:xfrm>
            <a:off x="682207" y="1696807"/>
            <a:ext cx="9952093" cy="8929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홈팀의 승리 결과에 관중수는 영향을 미칠 것이라 생각하여 변수를 추가함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데이터는 프로스포츠 정보 광장에서 날씨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평균기온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관중수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데이터를 확보함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A7FC62A8-8092-4AD2-05C8-6A08F45CFA61}"/>
              </a:ext>
            </a:extLst>
          </p:cNvPr>
          <p:cNvGrpSpPr/>
          <p:nvPr/>
        </p:nvGrpSpPr>
        <p:grpSpPr>
          <a:xfrm>
            <a:off x="780141" y="2966869"/>
            <a:ext cx="10545654" cy="3409950"/>
            <a:chOff x="345897" y="3009900"/>
            <a:chExt cx="10545654" cy="34099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CA4C2174-FB06-810E-015E-AF987121DD55}"/>
                </a:ext>
              </a:extLst>
            </p:cNvPr>
            <p:cNvGrpSpPr/>
            <p:nvPr/>
          </p:nvGrpSpPr>
          <p:grpSpPr>
            <a:xfrm>
              <a:off x="345897" y="3009900"/>
              <a:ext cx="5706459" cy="3409950"/>
              <a:chOff x="322866" y="2842859"/>
              <a:chExt cx="5706459" cy="3748138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F2A674E8-A1BB-4DB4-DA37-F33011C896C6}"/>
                  </a:ext>
                </a:extLst>
              </p:cNvPr>
              <p:cNvSpPr/>
              <p:nvPr/>
            </p:nvSpPr>
            <p:spPr>
              <a:xfrm>
                <a:off x="322866" y="2842859"/>
                <a:ext cx="5706459" cy="3748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469C9E5A-C444-1642-20C4-446F5CAB3E3D}"/>
                  </a:ext>
                </a:extLst>
              </p:cNvPr>
              <p:cNvGrpSpPr/>
              <p:nvPr/>
            </p:nvGrpSpPr>
            <p:grpSpPr>
              <a:xfrm>
                <a:off x="345897" y="2916801"/>
                <a:ext cx="5636250" cy="3585772"/>
                <a:chOff x="302925" y="2869176"/>
                <a:chExt cx="5636250" cy="3585772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xmlns="" id="{463E1B41-0C65-02A3-3794-6F6BD705A9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2925" y="3271746"/>
                  <a:ext cx="5636250" cy="3183202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xmlns="" id="{A0CC54A9-7EE5-0BCA-F460-85CEB2794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8076" y="2962313"/>
                  <a:ext cx="1181099" cy="300037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xmlns="" id="{285DFC18-A920-8537-E47F-07380A4E14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-1559" b="34359"/>
                <a:stretch/>
              </p:blipFill>
              <p:spPr>
                <a:xfrm>
                  <a:off x="2313537" y="2869176"/>
                  <a:ext cx="1443208" cy="393174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순서도: 병합 16">
              <a:extLst>
                <a:ext uri="{FF2B5EF4-FFF2-40B4-BE49-F238E27FC236}">
                  <a16:creationId xmlns:a16="http://schemas.microsoft.com/office/drawing/2014/main" xmlns="" id="{14B9AE69-B318-3793-6388-87205B2D8972}"/>
                </a:ext>
              </a:extLst>
            </p:cNvPr>
            <p:cNvSpPr/>
            <p:nvPr/>
          </p:nvSpPr>
          <p:spPr>
            <a:xfrm rot="16200000">
              <a:off x="6306628" y="4392826"/>
              <a:ext cx="903554" cy="325985"/>
            </a:xfrm>
            <a:prstGeom prst="flowChartMerge">
              <a:avLst/>
            </a:prstGeom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BBE0DBA1-6331-39FB-0065-381D65C9D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835"/>
            <a:stretch/>
          </p:blipFill>
          <p:spPr>
            <a:xfrm>
              <a:off x="7464454" y="3009900"/>
              <a:ext cx="3427097" cy="34099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2880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6700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</a:t>
            </a:r>
            <a:r>
              <a:rPr lang="ko-KR" altLang="en-US" sz="3200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전처리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파생변수생성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</a:t>
            </a:r>
            <a:endParaRPr lang="ko-KR" altLang="en-US" sz="32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793E98-BD12-0D64-B877-249F7467ACAC}"/>
              </a:ext>
            </a:extLst>
          </p:cNvPr>
          <p:cNvSpPr txBox="1"/>
          <p:nvPr/>
        </p:nvSpPr>
        <p:spPr>
          <a:xfrm>
            <a:off x="322866" y="121705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이전 시즌 홈팀 승률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E02DB8F-5468-B360-F2A7-74E828C95444}"/>
              </a:ext>
            </a:extLst>
          </p:cNvPr>
          <p:cNvSpPr/>
          <p:nvPr/>
        </p:nvSpPr>
        <p:spPr>
          <a:xfrm>
            <a:off x="345897" y="1675290"/>
            <a:ext cx="11523237" cy="1422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B5BBF5-C8BC-877B-00AD-574D09219BEF}"/>
              </a:ext>
            </a:extLst>
          </p:cNvPr>
          <p:cNvSpPr txBox="1"/>
          <p:nvPr/>
        </p:nvSpPr>
        <p:spPr>
          <a:xfrm>
            <a:off x="692965" y="1675290"/>
            <a:ext cx="9952093" cy="13238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이전 시즌 팀간 승률을 계산하여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홈팀 기준 승률 변수를 생성함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데이터는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KOVO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홈페이지에서 팀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기록비교를 확인하면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시즌별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팀간 승패를 확인 할 수 있음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신생구단인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페퍼저축은행의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승률은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0.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endParaRPr lang="ko-KR" altLang="en-US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8A2CA6EF-D0CF-EB79-98BC-6F3E7F563493}"/>
              </a:ext>
            </a:extLst>
          </p:cNvPr>
          <p:cNvGrpSpPr/>
          <p:nvPr/>
        </p:nvGrpSpPr>
        <p:grpSpPr>
          <a:xfrm>
            <a:off x="1591173" y="3368388"/>
            <a:ext cx="8855191" cy="3107362"/>
            <a:chOff x="1591173" y="3266709"/>
            <a:chExt cx="8855191" cy="310736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A68F23E6-3728-9C6D-F6B6-709E4C974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173" y="3266709"/>
              <a:ext cx="3712342" cy="30823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F10DCB34-D175-0C98-2789-1C7C32F58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4022" y="3266709"/>
              <a:ext cx="3712342" cy="31073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순서도: 병합 20">
              <a:extLst>
                <a:ext uri="{FF2B5EF4-FFF2-40B4-BE49-F238E27FC236}">
                  <a16:creationId xmlns:a16="http://schemas.microsoft.com/office/drawing/2014/main" xmlns="" id="{29657F03-4461-76C3-76BC-4028C3EDFBB9}"/>
                </a:ext>
              </a:extLst>
            </p:cNvPr>
            <p:cNvSpPr/>
            <p:nvPr/>
          </p:nvSpPr>
          <p:spPr>
            <a:xfrm rot="16200000">
              <a:off x="5644222" y="4372941"/>
              <a:ext cx="903554" cy="325985"/>
            </a:xfrm>
            <a:prstGeom prst="flowChartMerge">
              <a:avLst/>
            </a:prstGeom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9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3331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탐색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(EDA)1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팀별 성공률 경기 지표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BE0654F-AB33-8E26-C5C4-5A0B726CC83B}"/>
              </a:ext>
            </a:extLst>
          </p:cNvPr>
          <p:cNvSpPr txBox="1"/>
          <p:nvPr/>
        </p:nvSpPr>
        <p:spPr>
          <a:xfrm>
            <a:off x="322866" y="121705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팀별 성공률 경기 지표 비교 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xmlns="" id="{EE235D39-E528-3769-C5A4-0CEBEC7B2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24251"/>
              </p:ext>
            </p:extLst>
          </p:nvPr>
        </p:nvGraphicFramePr>
        <p:xfrm>
          <a:off x="196239" y="1695643"/>
          <a:ext cx="11761723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843">
                  <a:extLst>
                    <a:ext uri="{9D8B030D-6E8A-4147-A177-3AD203B41FA5}">
                      <a16:colId xmlns:a16="http://schemas.microsoft.com/office/drawing/2014/main" xmlns="" val="1891306664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2842461677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2276313397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596642558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2015565134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3254750067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717354750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2739181967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421056758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749890305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1497470277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285115988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337756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순위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 성공률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서브 성공률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디그</a:t>
                      </a:r>
                      <a:r>
                        <a:rPr lang="ko-KR" altLang="en-US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성공률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세트 성공률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리시브 성공률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블로킹 성공률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7186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GS</a:t>
                      </a:r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칼텍스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0.409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GS</a:t>
                      </a:r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칼텍스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0.059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한국도로공사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0.846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GS</a:t>
                      </a:r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칼텍스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0.379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한국도로공사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0.487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현대건설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0.146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395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현대건설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0.400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IBK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기업은행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GS</a:t>
                      </a:r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칼텍스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0.842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현대건설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0.367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GS</a:t>
                      </a:r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칼텍스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0.431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GS</a:t>
                      </a:r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칼텍스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0.139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584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IBK</a:t>
                      </a:r>
                      <a:r>
                        <a:rPr lang="ko-KR" altLang="en-US" sz="8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기업은행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흥국생명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흥국생명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IBK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기업은행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KGC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인삼공사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한국도로공사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7907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한국도로공사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현대건설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현대건설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0.837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한국도로공사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현대건설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IBK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기업은행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8916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KGC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인삼공사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페퍼저축은행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IBK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기업은행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흥국생명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IBK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기업은행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KGC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인삼공사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3341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흥국생명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KGC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인삼공사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0.046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KGC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인삼공사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0.832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KGC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인삼공사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0.338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흥국생명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흥국생명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9486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페퍼저축은행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0.359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한국도로공사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0.046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페퍼저축은행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0.775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페퍼저축은행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0.324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페퍼저축은행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0.309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페퍼저축은행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0.109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5543799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DEA866B-794F-69B7-C3BC-A25BB7E4F5DB}"/>
              </a:ext>
            </a:extLst>
          </p:cNvPr>
          <p:cNvGrpSpPr/>
          <p:nvPr/>
        </p:nvGrpSpPr>
        <p:grpSpPr>
          <a:xfrm>
            <a:off x="196239" y="4859903"/>
            <a:ext cx="11761722" cy="1562076"/>
            <a:chOff x="322867" y="4873215"/>
            <a:chExt cx="12609007" cy="15620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049001E2-793F-666B-1B9B-06B560638417}"/>
                </a:ext>
              </a:extLst>
            </p:cNvPr>
            <p:cNvSpPr/>
            <p:nvPr/>
          </p:nvSpPr>
          <p:spPr>
            <a:xfrm>
              <a:off x="322867" y="4873215"/>
              <a:ext cx="6153348" cy="1562076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21A78169-49E5-1736-5CD1-F41385B6CE72}"/>
                </a:ext>
              </a:extLst>
            </p:cNvPr>
            <p:cNvSpPr/>
            <p:nvPr/>
          </p:nvSpPr>
          <p:spPr>
            <a:xfrm>
              <a:off x="6778526" y="4873215"/>
              <a:ext cx="6153348" cy="1562076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877DDEB-23A7-CC70-1348-F396B6595D50}"/>
              </a:ext>
            </a:extLst>
          </p:cNvPr>
          <p:cNvSpPr txBox="1"/>
          <p:nvPr/>
        </p:nvSpPr>
        <p:spPr>
          <a:xfrm>
            <a:off x="392060" y="4993520"/>
            <a:ext cx="5332465" cy="12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GS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칼텍스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서브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세트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en-US" altLang="ko-KR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한국도로공사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  </a:t>
            </a:r>
            <a:r>
              <a:rPr lang="ko-KR" altLang="en-US" sz="16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디그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리시브 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en-US" altLang="ko-KR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현대건설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         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블로킹 성공률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DB311B9-9F24-1A51-F1E1-0C844AD72611}"/>
              </a:ext>
            </a:extLst>
          </p:cNvPr>
          <p:cNvSpPr txBox="1"/>
          <p:nvPr/>
        </p:nvSpPr>
        <p:spPr>
          <a:xfrm>
            <a:off x="6334125" y="4993520"/>
            <a:ext cx="5553075" cy="12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페퍼저축은행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디그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세트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리시브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블로킹 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한국도로공사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서브 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en-US" altLang="ko-KR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KGC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인삼공사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서브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디그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세트 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5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3331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탐색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(EDA)2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팀별 공격 세부 항목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BE0654F-AB33-8E26-C5C4-5A0B726CC83B}"/>
              </a:ext>
            </a:extLst>
          </p:cNvPr>
          <p:cNvSpPr txBox="1"/>
          <p:nvPr/>
        </p:nvSpPr>
        <p:spPr>
          <a:xfrm>
            <a:off x="322866" y="121705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팀별 공격 세부 항목 비교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7E9303BF-05EB-18C4-D09B-960E8731D7DE}"/>
              </a:ext>
            </a:extLst>
          </p:cNvPr>
          <p:cNvGrpSpPr/>
          <p:nvPr/>
        </p:nvGrpSpPr>
        <p:grpSpPr>
          <a:xfrm>
            <a:off x="190500" y="1788009"/>
            <a:ext cx="11836399" cy="2110891"/>
            <a:chOff x="504291" y="1788009"/>
            <a:chExt cx="16403652" cy="1969589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xmlns="" id="{2A541CD0-C4AC-23D7-FE7E-5AE127AB6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291" y="1788560"/>
              <a:ext cx="2160000" cy="1969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xmlns="" id="{9248B55F-DA4B-A7BC-5364-00013A9D9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2175" y="1788009"/>
              <a:ext cx="2160000" cy="1969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xmlns="" id="{56ECF19F-6DD4-6B9C-8943-3FE6362F9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0059" y="1788009"/>
              <a:ext cx="2167730" cy="1969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xmlns="" id="{BD08962E-9663-D927-3E45-53454A88C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4001" y="1788009"/>
              <a:ext cx="2160000" cy="1969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>
              <a:extLst>
                <a:ext uri="{FF2B5EF4-FFF2-40B4-BE49-F238E27FC236}">
                  <a16:creationId xmlns:a16="http://schemas.microsoft.com/office/drawing/2014/main" xmlns="" id="{AFCF931F-85CB-E3DE-C134-157D0C0111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233" y="1788009"/>
              <a:ext cx="2160000" cy="19695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>
              <a:extLst>
                <a:ext uri="{FF2B5EF4-FFF2-40B4-BE49-F238E27FC236}">
                  <a16:creationId xmlns:a16="http://schemas.microsoft.com/office/drawing/2014/main" xmlns="" id="{01787581-AC89-AB4D-EEB3-18CA48A98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117" y="1788009"/>
              <a:ext cx="2160000" cy="1969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6" name="Picture 14">
              <a:extLst>
                <a:ext uri="{FF2B5EF4-FFF2-40B4-BE49-F238E27FC236}">
                  <a16:creationId xmlns:a16="http://schemas.microsoft.com/office/drawing/2014/main" xmlns="" id="{5D605608-464B-EE44-9CE5-2AC395F51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7943" y="1788009"/>
              <a:ext cx="2160000" cy="1969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14B5F007-AEEA-6309-6B51-0003B3FF8F99}"/>
                </a:ext>
              </a:extLst>
            </p:cNvPr>
            <p:cNvSpPr txBox="1"/>
            <p:nvPr/>
          </p:nvSpPr>
          <p:spPr>
            <a:xfrm>
              <a:off x="1120587" y="2683921"/>
              <a:ext cx="927406" cy="22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현대건설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1CC83465-1E1D-1438-C3DC-23919B7ED0E3}"/>
                </a:ext>
              </a:extLst>
            </p:cNvPr>
            <p:cNvSpPr txBox="1"/>
            <p:nvPr/>
          </p:nvSpPr>
          <p:spPr>
            <a:xfrm>
              <a:off x="3508962" y="2638487"/>
              <a:ext cx="996271" cy="22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GS</a:t>
              </a:r>
              <a:r>
                <a:rPr lang="ko-KR" altLang="en-US" sz="1000" dirty="0" err="1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칼텍스</a:t>
              </a:r>
              <a:endPara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5FD0ED2-C3F2-A996-4DA3-900188B670F4}"/>
                </a:ext>
              </a:extLst>
            </p:cNvPr>
            <p:cNvSpPr txBox="1"/>
            <p:nvPr/>
          </p:nvSpPr>
          <p:spPr>
            <a:xfrm>
              <a:off x="5707634" y="2684917"/>
              <a:ext cx="1249080" cy="22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한국도로공사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75C5E78D-A104-204E-A658-D8F2BE0D3F3F}"/>
                </a:ext>
              </a:extLst>
            </p:cNvPr>
            <p:cNvSpPr txBox="1"/>
            <p:nvPr/>
          </p:nvSpPr>
          <p:spPr>
            <a:xfrm>
              <a:off x="8063043" y="2683921"/>
              <a:ext cx="1277604" cy="22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IBK</a:t>
              </a:r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기업은행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6F9C863-60D8-931E-4B45-446CD69E5A19}"/>
                </a:ext>
              </a:extLst>
            </p:cNvPr>
            <p:cNvSpPr txBox="1"/>
            <p:nvPr/>
          </p:nvSpPr>
          <p:spPr>
            <a:xfrm>
              <a:off x="10616355" y="2674410"/>
              <a:ext cx="1164768" cy="22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흥국생명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FBB4F26-809C-10B0-D162-8C5DB2A1FAA4}"/>
                </a:ext>
              </a:extLst>
            </p:cNvPr>
            <p:cNvSpPr txBox="1"/>
            <p:nvPr/>
          </p:nvSpPr>
          <p:spPr>
            <a:xfrm>
              <a:off x="12784087" y="2674410"/>
              <a:ext cx="1271602" cy="22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KGC</a:t>
              </a:r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인삼공사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01D2B52-E120-4066-8824-9FB98A3759A8}"/>
                </a:ext>
              </a:extLst>
            </p:cNvPr>
            <p:cNvSpPr txBox="1"/>
            <p:nvPr/>
          </p:nvSpPr>
          <p:spPr>
            <a:xfrm>
              <a:off x="15245559" y="2674410"/>
              <a:ext cx="1271602" cy="236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 err="1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페퍼저축은행</a:t>
              </a:r>
              <a:endPara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A6FB716-620F-1EBA-1E12-692A03046B43}"/>
              </a:ext>
            </a:extLst>
          </p:cNvPr>
          <p:cNvSpPr txBox="1"/>
          <p:nvPr/>
        </p:nvSpPr>
        <p:spPr>
          <a:xfrm>
            <a:off x="1232305" y="1837752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9775309-CDBB-D9B8-348B-E5A58FB5C1BC}"/>
              </a:ext>
            </a:extLst>
          </p:cNvPr>
          <p:cNvSpPr txBox="1"/>
          <p:nvPr/>
        </p:nvSpPr>
        <p:spPr>
          <a:xfrm>
            <a:off x="2945272" y="1837751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9DC2592-E34A-B9C7-D45C-D83B83DF9618}"/>
              </a:ext>
            </a:extLst>
          </p:cNvPr>
          <p:cNvSpPr txBox="1"/>
          <p:nvPr/>
        </p:nvSpPr>
        <p:spPr>
          <a:xfrm>
            <a:off x="4645208" y="1826558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1B89767-DFCC-78B7-78C4-AEA0BA99D903}"/>
              </a:ext>
            </a:extLst>
          </p:cNvPr>
          <p:cNvSpPr txBox="1"/>
          <p:nvPr/>
        </p:nvSpPr>
        <p:spPr>
          <a:xfrm>
            <a:off x="6371207" y="1825490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4632605-FD14-F13B-99ED-6DF2330E259E}"/>
              </a:ext>
            </a:extLst>
          </p:cNvPr>
          <p:cNvSpPr txBox="1"/>
          <p:nvPr/>
        </p:nvSpPr>
        <p:spPr>
          <a:xfrm>
            <a:off x="8084175" y="1837751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DAF3853-5FCE-0645-E809-B87AF6069918}"/>
              </a:ext>
            </a:extLst>
          </p:cNvPr>
          <p:cNvSpPr txBox="1"/>
          <p:nvPr/>
        </p:nvSpPr>
        <p:spPr>
          <a:xfrm>
            <a:off x="9874331" y="1837751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AB73747-10D0-BA22-E93C-A9AD0CA6D435}"/>
              </a:ext>
            </a:extLst>
          </p:cNvPr>
          <p:cNvSpPr txBox="1"/>
          <p:nvPr/>
        </p:nvSpPr>
        <p:spPr>
          <a:xfrm>
            <a:off x="11587298" y="1837751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549BAE1-B308-3FFF-D3BD-80B639DBC53B}"/>
              </a:ext>
            </a:extLst>
          </p:cNvPr>
          <p:cNvSpPr txBox="1"/>
          <p:nvPr/>
        </p:nvSpPr>
        <p:spPr>
          <a:xfrm flipH="1">
            <a:off x="168680" y="1825490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CAAEEF7-5439-B770-5296-0075874D6808}"/>
              </a:ext>
            </a:extLst>
          </p:cNvPr>
          <p:cNvSpPr txBox="1"/>
          <p:nvPr/>
        </p:nvSpPr>
        <p:spPr>
          <a:xfrm flipH="1">
            <a:off x="1878069" y="1837750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1AEB88E-7110-430A-D219-198C5C07FB30}"/>
              </a:ext>
            </a:extLst>
          </p:cNvPr>
          <p:cNvSpPr txBox="1"/>
          <p:nvPr/>
        </p:nvSpPr>
        <p:spPr>
          <a:xfrm flipH="1">
            <a:off x="3539247" y="1825490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8F9895A-3975-FC7C-4BE4-06173A940EE5}"/>
              </a:ext>
            </a:extLst>
          </p:cNvPr>
          <p:cNvSpPr txBox="1"/>
          <p:nvPr/>
        </p:nvSpPr>
        <p:spPr>
          <a:xfrm flipH="1">
            <a:off x="5277205" y="183774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DBA88BD-0FC1-D456-359F-045263A29DC5}"/>
              </a:ext>
            </a:extLst>
          </p:cNvPr>
          <p:cNvSpPr txBox="1"/>
          <p:nvPr/>
        </p:nvSpPr>
        <p:spPr>
          <a:xfrm flipH="1">
            <a:off x="6965182" y="1825490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8662BDE-B63E-C678-DAED-3121E8233515}"/>
              </a:ext>
            </a:extLst>
          </p:cNvPr>
          <p:cNvSpPr txBox="1"/>
          <p:nvPr/>
        </p:nvSpPr>
        <p:spPr>
          <a:xfrm flipH="1">
            <a:off x="8676176" y="1834283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C9A8182-93A1-0E22-E1E9-352CD3A10C94}"/>
              </a:ext>
            </a:extLst>
          </p:cNvPr>
          <p:cNvSpPr txBox="1"/>
          <p:nvPr/>
        </p:nvSpPr>
        <p:spPr>
          <a:xfrm flipH="1">
            <a:off x="10391118" y="1825490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7282ABA-A94F-2088-9570-6CEEE044EADD}"/>
              </a:ext>
            </a:extLst>
          </p:cNvPr>
          <p:cNvSpPr txBox="1"/>
          <p:nvPr/>
        </p:nvSpPr>
        <p:spPr>
          <a:xfrm flipH="1">
            <a:off x="92871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742FFE8-1AEC-6ED5-FBB9-EA05F97E17B6}"/>
              </a:ext>
            </a:extLst>
          </p:cNvPr>
          <p:cNvSpPr txBox="1"/>
          <p:nvPr/>
        </p:nvSpPr>
        <p:spPr>
          <a:xfrm flipH="1">
            <a:off x="1826280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18C1F56-89D9-B880-705B-383EFB7582FE}"/>
              </a:ext>
            </a:extLst>
          </p:cNvPr>
          <p:cNvSpPr txBox="1"/>
          <p:nvPr/>
        </p:nvSpPr>
        <p:spPr>
          <a:xfrm flipH="1">
            <a:off x="3595993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CAC10EF-76A6-76AC-ABD2-B87F05FD5F4D}"/>
              </a:ext>
            </a:extLst>
          </p:cNvPr>
          <p:cNvSpPr txBox="1"/>
          <p:nvPr/>
        </p:nvSpPr>
        <p:spPr>
          <a:xfrm flipH="1">
            <a:off x="5259768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09998C1-48CF-4313-9838-92D9741285F5}"/>
              </a:ext>
            </a:extLst>
          </p:cNvPr>
          <p:cNvSpPr txBox="1"/>
          <p:nvPr/>
        </p:nvSpPr>
        <p:spPr>
          <a:xfrm flipH="1">
            <a:off x="6975115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FC3E9E3-3400-03D7-A02D-44A5837F6BE9}"/>
              </a:ext>
            </a:extLst>
          </p:cNvPr>
          <p:cNvSpPr txBox="1"/>
          <p:nvPr/>
        </p:nvSpPr>
        <p:spPr>
          <a:xfrm flipH="1">
            <a:off x="8683728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2081E60-5310-9C49-1D34-3F04BC31EE74}"/>
              </a:ext>
            </a:extLst>
          </p:cNvPr>
          <p:cNvSpPr txBox="1"/>
          <p:nvPr/>
        </p:nvSpPr>
        <p:spPr>
          <a:xfrm flipH="1">
            <a:off x="10415589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3624F51-A0A1-0E15-7F1B-D62132FBBA6C}"/>
              </a:ext>
            </a:extLst>
          </p:cNvPr>
          <p:cNvSpPr txBox="1"/>
          <p:nvPr/>
        </p:nvSpPr>
        <p:spPr>
          <a:xfrm flipH="1">
            <a:off x="192282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AB1D685-55E4-146E-1626-9F6B30738B19}"/>
              </a:ext>
            </a:extLst>
          </p:cNvPr>
          <p:cNvSpPr txBox="1"/>
          <p:nvPr/>
        </p:nvSpPr>
        <p:spPr>
          <a:xfrm flipH="1">
            <a:off x="1891373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7D4D4CC-097E-B149-BA48-16B2475D1DFC}"/>
              </a:ext>
            </a:extLst>
          </p:cNvPr>
          <p:cNvSpPr txBox="1"/>
          <p:nvPr/>
        </p:nvSpPr>
        <p:spPr>
          <a:xfrm flipH="1">
            <a:off x="3595992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42CBB3C-6DC0-65FB-B7EE-8B3AC4DDAB57}"/>
              </a:ext>
            </a:extLst>
          </p:cNvPr>
          <p:cNvSpPr txBox="1"/>
          <p:nvPr/>
        </p:nvSpPr>
        <p:spPr>
          <a:xfrm flipH="1">
            <a:off x="5317276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53F6B4C-B33B-51A7-3CE9-8EFAC9B862BD}"/>
              </a:ext>
            </a:extLst>
          </p:cNvPr>
          <p:cNvSpPr txBox="1"/>
          <p:nvPr/>
        </p:nvSpPr>
        <p:spPr>
          <a:xfrm flipH="1">
            <a:off x="6975115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0669324-A5C2-EF93-CA67-3AA77FB4B721}"/>
              </a:ext>
            </a:extLst>
          </p:cNvPr>
          <p:cNvSpPr txBox="1"/>
          <p:nvPr/>
        </p:nvSpPr>
        <p:spPr>
          <a:xfrm flipH="1">
            <a:off x="8716649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7B9721D-88CA-4857-89C6-B7795A17F444}"/>
              </a:ext>
            </a:extLst>
          </p:cNvPr>
          <p:cNvSpPr txBox="1"/>
          <p:nvPr/>
        </p:nvSpPr>
        <p:spPr>
          <a:xfrm flipH="1">
            <a:off x="10415589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30ED95B-3F87-5C9D-DCEA-F7D8906D6EFD}"/>
              </a:ext>
            </a:extLst>
          </p:cNvPr>
          <p:cNvSpPr txBox="1"/>
          <p:nvPr/>
        </p:nvSpPr>
        <p:spPr>
          <a:xfrm flipH="1">
            <a:off x="1402403" y="365834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364C5BE-8FDF-E1C7-EFE8-6A5E314806FF}"/>
              </a:ext>
            </a:extLst>
          </p:cNvPr>
          <p:cNvSpPr txBox="1"/>
          <p:nvPr/>
        </p:nvSpPr>
        <p:spPr>
          <a:xfrm flipH="1">
            <a:off x="6530412" y="3641338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82CADA4-55EE-AC4C-931D-FADDBD4AE942}"/>
              </a:ext>
            </a:extLst>
          </p:cNvPr>
          <p:cNvSpPr txBox="1"/>
          <p:nvPr/>
        </p:nvSpPr>
        <p:spPr>
          <a:xfrm flipH="1">
            <a:off x="3077463" y="3656184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147747E-04C7-03F3-7A0F-09846C6A9FF2}"/>
              </a:ext>
            </a:extLst>
          </p:cNvPr>
          <p:cNvSpPr txBox="1"/>
          <p:nvPr/>
        </p:nvSpPr>
        <p:spPr>
          <a:xfrm flipH="1">
            <a:off x="4827401" y="3656184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EC54036-C0F0-775C-47BA-9AE7241515CA}"/>
              </a:ext>
            </a:extLst>
          </p:cNvPr>
          <p:cNvSpPr txBox="1"/>
          <p:nvPr/>
        </p:nvSpPr>
        <p:spPr>
          <a:xfrm flipH="1">
            <a:off x="8227679" y="3641338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FFD5B93-119D-D57C-5726-5144D5E299EB}"/>
              </a:ext>
            </a:extLst>
          </p:cNvPr>
          <p:cNvSpPr txBox="1"/>
          <p:nvPr/>
        </p:nvSpPr>
        <p:spPr>
          <a:xfrm flipH="1">
            <a:off x="9907759" y="3641338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3933E9C-921D-F6AF-4A0B-FC669FA2EFD2}"/>
              </a:ext>
            </a:extLst>
          </p:cNvPr>
          <p:cNvSpPr txBox="1"/>
          <p:nvPr/>
        </p:nvSpPr>
        <p:spPr>
          <a:xfrm flipH="1">
            <a:off x="11665123" y="3641338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1A775377-BF42-CD04-E77E-267B0450388C}"/>
              </a:ext>
            </a:extLst>
          </p:cNvPr>
          <p:cNvSpPr txBox="1"/>
          <p:nvPr/>
        </p:nvSpPr>
        <p:spPr>
          <a:xfrm flipH="1">
            <a:off x="1277735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BEE826A4-75E9-5551-B6E1-FF15236F7DDC}"/>
              </a:ext>
            </a:extLst>
          </p:cNvPr>
          <p:cNvSpPr txBox="1"/>
          <p:nvPr/>
        </p:nvSpPr>
        <p:spPr>
          <a:xfrm flipH="1">
            <a:off x="2972885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25D9D1F-0535-4887-C77E-3177779522A6}"/>
              </a:ext>
            </a:extLst>
          </p:cNvPr>
          <p:cNvSpPr txBox="1"/>
          <p:nvPr/>
        </p:nvSpPr>
        <p:spPr>
          <a:xfrm flipH="1">
            <a:off x="4687395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684AFFA-5FB7-020C-236F-B54038ECC62E}"/>
              </a:ext>
            </a:extLst>
          </p:cNvPr>
          <p:cNvSpPr txBox="1"/>
          <p:nvPr/>
        </p:nvSpPr>
        <p:spPr>
          <a:xfrm flipH="1">
            <a:off x="6392683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C24F32DA-2D4F-1C9D-05DC-F0F8A7B5CDBC}"/>
              </a:ext>
            </a:extLst>
          </p:cNvPr>
          <p:cNvSpPr txBox="1"/>
          <p:nvPr/>
        </p:nvSpPr>
        <p:spPr>
          <a:xfrm flipH="1">
            <a:off x="8165509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7B31D4E1-009F-24FA-C316-BD21E5BE3B73}"/>
              </a:ext>
            </a:extLst>
          </p:cNvPr>
          <p:cNvSpPr txBox="1"/>
          <p:nvPr/>
        </p:nvSpPr>
        <p:spPr>
          <a:xfrm flipH="1">
            <a:off x="9936103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141CA1D-0368-F74C-1379-3B746E4BA3A2}"/>
              </a:ext>
            </a:extLst>
          </p:cNvPr>
          <p:cNvSpPr txBox="1"/>
          <p:nvPr/>
        </p:nvSpPr>
        <p:spPr>
          <a:xfrm flipH="1">
            <a:off x="11574318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62" name="표 62">
            <a:extLst>
              <a:ext uri="{FF2B5EF4-FFF2-40B4-BE49-F238E27FC236}">
                <a16:creationId xmlns:a16="http://schemas.microsoft.com/office/drawing/2014/main" xmlns="" id="{E44E91E5-0861-1C4D-1C3B-D149BAA42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50306"/>
              </p:ext>
            </p:extLst>
          </p:nvPr>
        </p:nvGraphicFramePr>
        <p:xfrm>
          <a:off x="190500" y="4037062"/>
          <a:ext cx="11836400" cy="2279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xmlns="" val="726693769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1469111419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3152552668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1077430560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313263287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4292369780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3264086120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1943003045"/>
                    </a:ext>
                  </a:extLst>
                </a:gridCol>
              </a:tblGrid>
              <a:tr h="7599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현대건설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GS</a:t>
                      </a:r>
                      <a:r>
                        <a:rPr lang="ko-KR" altLang="en-US" dirty="0" err="1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칼텍스</a:t>
                      </a:r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한국도로공사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IBK</a:t>
                      </a:r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기업은행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흥국생명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KGC</a:t>
                      </a:r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인삼공사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페퍼저축은행</a:t>
                      </a:r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1845218"/>
                  </a:ext>
                </a:extLst>
              </a:tr>
              <a:tr h="7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강점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시간차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속공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시간차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시간차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시간차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endParaRPr lang="ko-KR" altLang="en-US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시간차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후위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endParaRPr lang="ko-KR" altLang="en-US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endParaRPr lang="ko-KR" altLang="en-US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1392586"/>
                  </a:ext>
                </a:extLst>
              </a:tr>
              <a:tr h="7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약점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오픈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후위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오픈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후위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오픈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속공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오픈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속공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353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6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584224" y="2389298"/>
            <a:ext cx="5287917" cy="285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3331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탐색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(EDA)3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팀별 승리 여부에 따른 </a:t>
            </a:r>
            <a:r>
              <a:rPr lang="ko-KR" altLang="en-US" sz="3200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관중수</a:t>
            </a:r>
            <a:endParaRPr lang="ko-KR" altLang="en-US" sz="32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BE0654F-AB33-8E26-C5C4-5A0B726CC83B}"/>
              </a:ext>
            </a:extLst>
          </p:cNvPr>
          <p:cNvSpPr txBox="1"/>
          <p:nvPr/>
        </p:nvSpPr>
        <p:spPr>
          <a:xfrm>
            <a:off x="322866" y="123143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팀별 승리 여부에 따른 </a:t>
            </a:r>
            <a:r>
              <a:rPr lang="ko-KR" altLang="en-US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관중수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D30A1B3-BB36-4172-1B84-2F2FCA8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1" y="1816158"/>
            <a:ext cx="5971540" cy="4587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7C75B0-8745-A051-E792-7364CEDF3CDF}"/>
              </a:ext>
            </a:extLst>
          </p:cNvPr>
          <p:cNvSpPr txBox="1"/>
          <p:nvPr/>
        </p:nvSpPr>
        <p:spPr>
          <a:xfrm>
            <a:off x="6738982" y="2802385"/>
            <a:ext cx="4978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승리시 </a:t>
            </a:r>
            <a:r>
              <a:rPr lang="x-none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관중수가 더 많은 팀은 IBK </a:t>
            </a:r>
            <a:r>
              <a:rPr lang="x-none" altLang="en-US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기업은행</a:t>
            </a:r>
            <a:r>
              <a:rPr lang="en-US" altLang="en-US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x-none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x-none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나머지 6개팀은 승리 시 관중이 더 적거나, 비슷한 </a:t>
            </a:r>
            <a:r>
              <a:rPr lang="x-none" altLang="en-US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수준</a:t>
            </a:r>
            <a:r>
              <a:rPr lang="en-US" altLang="en-US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x-none" altLang="en-US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endParaRPr lang="en-US" altLang="x-none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x-none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관중이 많아질 수록 </a:t>
            </a:r>
            <a:r>
              <a:rPr lang="ko-KR" altLang="en-US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선수들이 부담감을 느끼는 것이라 추측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x-none" altLang="en-US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endParaRPr lang="x-none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24000" y="2755900"/>
            <a:ext cx="863600" cy="289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9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 </a:t>
            </a:r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모델 적합</a:t>
            </a:r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1</a:t>
            </a:r>
            <a:endParaRPr lang="ko-KR" altLang="en-US" sz="4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66EAC9E-2AE3-82DA-C8A2-09402D22F712}"/>
              </a:ext>
            </a:extLst>
          </p:cNvPr>
          <p:cNvSpPr txBox="1"/>
          <p:nvPr/>
        </p:nvSpPr>
        <p:spPr>
          <a:xfrm>
            <a:off x="427641" y="1252555"/>
            <a:ext cx="9430734" cy="12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연구 목적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홈팀의 이전 경기 결과를 바탕으로 오늘의 홈팀 경기 결과 예측</a:t>
            </a:r>
            <a:r>
              <a:rPr lang="en-US" altLang="ko-KR" dirty="0">
                <a:solidFill>
                  <a:srgbClr val="C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모델링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7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 </a:t>
            </a:r>
            <a:r>
              <a:rPr lang="ko-KR" altLang="en-US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홈팀별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모델 적합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시점 조정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X(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설명변수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현재 경기 결과 지표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Y(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종속변수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다음 경기 승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패 결과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0A7EA0-8D39-9FF5-D528-6CB6DA4CA076}"/>
              </a:ext>
            </a:extLst>
          </p:cNvPr>
          <p:cNvSpPr txBox="1"/>
          <p:nvPr/>
        </p:nvSpPr>
        <p:spPr>
          <a:xfrm>
            <a:off x="427641" y="5233019"/>
            <a:ext cx="11659584" cy="879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변수 선택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6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팀명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결과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공격종합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서브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디그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세트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리시브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블로킹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관중수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이전승률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분할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Train Data 80%, Test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Data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20%.</a:t>
            </a:r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11B0FBB-874C-5BF6-DD6C-2DDB4E2242D5}"/>
              </a:ext>
            </a:extLst>
          </p:cNvPr>
          <p:cNvGrpSpPr/>
          <p:nvPr/>
        </p:nvGrpSpPr>
        <p:grpSpPr>
          <a:xfrm>
            <a:off x="427641" y="2788470"/>
            <a:ext cx="11361007" cy="2217570"/>
            <a:chOff x="774251" y="2701068"/>
            <a:chExt cx="11234864" cy="16437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5E4F64BC-A190-4DE4-D68E-496032233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992"/>
            <a:stretch/>
          </p:blipFill>
          <p:spPr>
            <a:xfrm>
              <a:off x="774251" y="2701068"/>
              <a:ext cx="8903150" cy="1643794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455A1A4D-99B2-1DD4-9FF1-8F4114C56B18}"/>
                </a:ext>
              </a:extLst>
            </p:cNvPr>
            <p:cNvSpPr/>
            <p:nvPr/>
          </p:nvSpPr>
          <p:spPr>
            <a:xfrm>
              <a:off x="9448800" y="3429000"/>
              <a:ext cx="228601" cy="23018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CFC706C6-C59A-67F9-32BA-7076462B28E6}"/>
                </a:ext>
              </a:extLst>
            </p:cNvPr>
            <p:cNvSpPr/>
            <p:nvPr/>
          </p:nvSpPr>
          <p:spPr>
            <a:xfrm>
              <a:off x="9448799" y="3749218"/>
              <a:ext cx="228601" cy="23018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B8553576-6B3E-E2E1-9CC8-E4A65083CDBF}"/>
                </a:ext>
              </a:extLst>
            </p:cNvPr>
            <p:cNvSpPr/>
            <p:nvPr/>
          </p:nvSpPr>
          <p:spPr>
            <a:xfrm>
              <a:off x="9448798" y="4069436"/>
              <a:ext cx="228601" cy="23018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왼쪽으로 구부러짐 14">
              <a:extLst>
                <a:ext uri="{FF2B5EF4-FFF2-40B4-BE49-F238E27FC236}">
                  <a16:creationId xmlns:a16="http://schemas.microsoft.com/office/drawing/2014/main" xmlns="" id="{9DF75333-61CC-93CC-390D-2894988835E3}"/>
                </a:ext>
              </a:extLst>
            </p:cNvPr>
            <p:cNvSpPr/>
            <p:nvPr/>
          </p:nvSpPr>
          <p:spPr>
            <a:xfrm flipV="1">
              <a:off x="9744075" y="3141175"/>
              <a:ext cx="123825" cy="344975"/>
            </a:xfrm>
            <a:prstGeom prst="curved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화살표: 왼쪽으로 구부러짐 15">
              <a:extLst>
                <a:ext uri="{FF2B5EF4-FFF2-40B4-BE49-F238E27FC236}">
                  <a16:creationId xmlns:a16="http://schemas.microsoft.com/office/drawing/2014/main" xmlns="" id="{B72E7530-D90E-7BD2-281E-32CA44DAD14D}"/>
                </a:ext>
              </a:extLst>
            </p:cNvPr>
            <p:cNvSpPr/>
            <p:nvPr/>
          </p:nvSpPr>
          <p:spPr>
            <a:xfrm flipV="1">
              <a:off x="9744075" y="3486149"/>
              <a:ext cx="123825" cy="318473"/>
            </a:xfrm>
            <a:prstGeom prst="curvedLeftArrow">
              <a:avLst>
                <a:gd name="adj1" fmla="val 25000"/>
                <a:gd name="adj2" fmla="val 50000"/>
                <a:gd name="adj3" fmla="val 3269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왼쪽으로 구부러짐 16">
              <a:extLst>
                <a:ext uri="{FF2B5EF4-FFF2-40B4-BE49-F238E27FC236}">
                  <a16:creationId xmlns:a16="http://schemas.microsoft.com/office/drawing/2014/main" xmlns="" id="{A845E906-EFC9-2D8C-CE68-B69E650841DC}"/>
                </a:ext>
              </a:extLst>
            </p:cNvPr>
            <p:cNvSpPr/>
            <p:nvPr/>
          </p:nvSpPr>
          <p:spPr>
            <a:xfrm flipV="1">
              <a:off x="9744073" y="3825747"/>
              <a:ext cx="123825" cy="381789"/>
            </a:xfrm>
            <a:prstGeom prst="curved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1551065-D65F-4D3E-CFE5-92FF3033D7F1}"/>
                </a:ext>
              </a:extLst>
            </p:cNvPr>
            <p:cNvSpPr txBox="1"/>
            <p:nvPr/>
          </p:nvSpPr>
          <p:spPr>
            <a:xfrm>
              <a:off x="9934570" y="3409389"/>
              <a:ext cx="2074545" cy="5869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다음번</a:t>
              </a:r>
              <a:r>
                <a:rPr lang="ko-KR" altLang="en-US" sz="16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경기 결과를 이전 경기 결과로 사용</a:t>
              </a:r>
              <a:endPara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37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 </a:t>
            </a:r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모델 적합</a:t>
            </a:r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</a:t>
            </a:r>
            <a:endParaRPr lang="ko-KR" altLang="en-US" sz="4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5" name="사각형: 둥근 모서리 19">
            <a:extLst>
              <a:ext uri="{FF2B5EF4-FFF2-40B4-BE49-F238E27FC236}">
                <a16:creationId xmlns:a16="http://schemas.microsoft.com/office/drawing/2014/main" xmlns="" id="{DDC9EFC7-AD2D-B9EB-E3F7-55762AF4841A}"/>
              </a:ext>
            </a:extLst>
          </p:cNvPr>
          <p:cNvSpPr/>
          <p:nvPr/>
        </p:nvSpPr>
        <p:spPr>
          <a:xfrm>
            <a:off x="3628643" y="2660583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Logistic regression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사각형: 둥근 모서리 20">
            <a:extLst>
              <a:ext uri="{FF2B5EF4-FFF2-40B4-BE49-F238E27FC236}">
                <a16:creationId xmlns:a16="http://schemas.microsoft.com/office/drawing/2014/main" xmlns="" id="{7EF536AD-866F-BF5C-0531-5EB9711D388E}"/>
              </a:ext>
            </a:extLst>
          </p:cNvPr>
          <p:cNvSpPr/>
          <p:nvPr/>
        </p:nvSpPr>
        <p:spPr>
          <a:xfrm>
            <a:off x="6461749" y="2660583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Decision Tree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사각형: 둥근 모서리 21">
            <a:extLst>
              <a:ext uri="{FF2B5EF4-FFF2-40B4-BE49-F238E27FC236}">
                <a16:creationId xmlns:a16="http://schemas.microsoft.com/office/drawing/2014/main" xmlns="" id="{748EAE1F-D8DB-1731-E53A-82FBE614D6F3}"/>
              </a:ext>
            </a:extLst>
          </p:cNvPr>
          <p:cNvSpPr/>
          <p:nvPr/>
        </p:nvSpPr>
        <p:spPr>
          <a:xfrm>
            <a:off x="3628642" y="3510052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Random Forest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사각형: 둥근 모서리 29">
            <a:extLst>
              <a:ext uri="{FF2B5EF4-FFF2-40B4-BE49-F238E27FC236}">
                <a16:creationId xmlns:a16="http://schemas.microsoft.com/office/drawing/2014/main" xmlns="" id="{55614E1D-7256-1C11-2728-44B0B39F0C5A}"/>
              </a:ext>
            </a:extLst>
          </p:cNvPr>
          <p:cNvSpPr/>
          <p:nvPr/>
        </p:nvSpPr>
        <p:spPr>
          <a:xfrm>
            <a:off x="9959310" y="3960144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Score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사각형: 둥근 모서리 3">
            <a:extLst>
              <a:ext uri="{FF2B5EF4-FFF2-40B4-BE49-F238E27FC236}">
                <a16:creationId xmlns:a16="http://schemas.microsoft.com/office/drawing/2014/main" xmlns="" id="{9863A7C0-939C-13A7-6AA7-930AB6FD87F1}"/>
              </a:ext>
            </a:extLst>
          </p:cNvPr>
          <p:cNvSpPr/>
          <p:nvPr/>
        </p:nvSpPr>
        <p:spPr>
          <a:xfrm>
            <a:off x="904862" y="2242450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현대건설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xmlns="" id="{3297BA11-F679-E4BC-489D-FC7E71636C72}"/>
              </a:ext>
            </a:extLst>
          </p:cNvPr>
          <p:cNvSpPr/>
          <p:nvPr/>
        </p:nvSpPr>
        <p:spPr>
          <a:xfrm>
            <a:off x="5467350" y="1629960"/>
            <a:ext cx="1367212" cy="365820"/>
          </a:xfrm>
          <a:prstGeom prst="bracketPair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Modeling</a:t>
            </a:r>
            <a:endParaRPr lang="ko-KR" altLang="en-US" sz="1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ACE33E0E-347C-F892-1F97-38DCA1178D13}"/>
              </a:ext>
            </a:extLst>
          </p:cNvPr>
          <p:cNvSpPr/>
          <p:nvPr/>
        </p:nvSpPr>
        <p:spPr>
          <a:xfrm>
            <a:off x="1051162" y="1629960"/>
            <a:ext cx="1545737" cy="365820"/>
          </a:xfrm>
          <a:prstGeom prst="bracketPair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Data</a:t>
            </a:r>
            <a:endParaRPr lang="ko-KR" altLang="en-US" sz="1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7" name="사각형: 둥근 모서리 23">
            <a:extLst>
              <a:ext uri="{FF2B5EF4-FFF2-40B4-BE49-F238E27FC236}">
                <a16:creationId xmlns:a16="http://schemas.microsoft.com/office/drawing/2014/main" xmlns="" id="{74A71FE4-FD11-E9A0-D416-B911D4526E27}"/>
              </a:ext>
            </a:extLst>
          </p:cNvPr>
          <p:cNvSpPr/>
          <p:nvPr/>
        </p:nvSpPr>
        <p:spPr>
          <a:xfrm>
            <a:off x="3657217" y="4359521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AdaBoostg</a:t>
            </a:r>
            <a:endParaRPr lang="en-US" altLang="ko-KR" sz="1400" b="0" i="0" u="none" strike="noStrike" dirty="0">
              <a:solidFill>
                <a:schemeClr val="tx1"/>
              </a:solidFill>
              <a:effectLst/>
              <a:latin typeface="Noto Sans CJK KR Bold" panose="020B0800000000000000" pitchFamily="34" charset="-127"/>
              <a:ea typeface="Noto Sans CJK KR Bold" panose="020B0800000000000000" pitchFamily="34" charset="-127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36" name="사각형: 둥근 모서리 3">
            <a:extLst>
              <a:ext uri="{FF2B5EF4-FFF2-40B4-BE49-F238E27FC236}">
                <a16:creationId xmlns:a16="http://schemas.microsoft.com/office/drawing/2014/main" xmlns="" id="{FC21C85B-08B9-81B6-6E34-D522F624C755}"/>
              </a:ext>
            </a:extLst>
          </p:cNvPr>
          <p:cNvSpPr/>
          <p:nvPr/>
        </p:nvSpPr>
        <p:spPr>
          <a:xfrm>
            <a:off x="904862" y="2829076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한국도로공사</a:t>
            </a:r>
          </a:p>
        </p:txBody>
      </p:sp>
      <p:sp>
        <p:nvSpPr>
          <p:cNvPr id="37" name="사각형: 둥근 모서리 3">
            <a:extLst>
              <a:ext uri="{FF2B5EF4-FFF2-40B4-BE49-F238E27FC236}">
                <a16:creationId xmlns:a16="http://schemas.microsoft.com/office/drawing/2014/main" xmlns="" id="{BA1BF741-E2B1-9F7B-0EB9-410AF1774A10}"/>
              </a:ext>
            </a:extLst>
          </p:cNvPr>
          <p:cNvSpPr/>
          <p:nvPr/>
        </p:nvSpPr>
        <p:spPr>
          <a:xfrm>
            <a:off x="904862" y="3415702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흥국생명</a:t>
            </a:r>
          </a:p>
        </p:txBody>
      </p:sp>
      <p:sp>
        <p:nvSpPr>
          <p:cNvPr id="38" name="사각형: 둥근 모서리 3">
            <a:extLst>
              <a:ext uri="{FF2B5EF4-FFF2-40B4-BE49-F238E27FC236}">
                <a16:creationId xmlns:a16="http://schemas.microsoft.com/office/drawing/2014/main" xmlns="" id="{3FCC4068-BD9B-E5B7-C117-371EC74D73D6}"/>
              </a:ext>
            </a:extLst>
          </p:cNvPr>
          <p:cNvSpPr/>
          <p:nvPr/>
        </p:nvSpPr>
        <p:spPr>
          <a:xfrm>
            <a:off x="904862" y="4002328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KGC</a:t>
            </a:r>
            <a:r>
              <a:rPr lang="ko-KR" altLang="en-US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인삼공사</a:t>
            </a:r>
          </a:p>
        </p:txBody>
      </p:sp>
      <p:sp>
        <p:nvSpPr>
          <p:cNvPr id="39" name="사각형: 둥근 모서리 3">
            <a:extLst>
              <a:ext uri="{FF2B5EF4-FFF2-40B4-BE49-F238E27FC236}">
                <a16:creationId xmlns:a16="http://schemas.microsoft.com/office/drawing/2014/main" xmlns="" id="{6D324C4C-F0A9-9E51-461C-64BFCA8E6110}"/>
              </a:ext>
            </a:extLst>
          </p:cNvPr>
          <p:cNvSpPr/>
          <p:nvPr/>
        </p:nvSpPr>
        <p:spPr>
          <a:xfrm>
            <a:off x="904862" y="4588954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GS</a:t>
            </a:r>
            <a:r>
              <a:rPr lang="ko-KR" altLang="en-US" sz="14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칼텍스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0" name="사각형: 둥근 모서리 3">
            <a:extLst>
              <a:ext uri="{FF2B5EF4-FFF2-40B4-BE49-F238E27FC236}">
                <a16:creationId xmlns:a16="http://schemas.microsoft.com/office/drawing/2014/main" xmlns="" id="{EB1F07F3-0BEB-EC86-A5E9-54F63F92937C}"/>
              </a:ext>
            </a:extLst>
          </p:cNvPr>
          <p:cNvSpPr/>
          <p:nvPr/>
        </p:nvSpPr>
        <p:spPr>
          <a:xfrm>
            <a:off x="904862" y="5175580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IBK</a:t>
            </a:r>
            <a:r>
              <a:rPr lang="ko-KR" altLang="en-US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기업은행</a:t>
            </a:r>
          </a:p>
        </p:txBody>
      </p:sp>
      <p:sp>
        <p:nvSpPr>
          <p:cNvPr id="41" name="사각형: 둥근 모서리 3">
            <a:extLst>
              <a:ext uri="{FF2B5EF4-FFF2-40B4-BE49-F238E27FC236}">
                <a16:creationId xmlns:a16="http://schemas.microsoft.com/office/drawing/2014/main" xmlns="" id="{526A0F0F-B3A0-3024-5866-CCD8C92DAAC7}"/>
              </a:ext>
            </a:extLst>
          </p:cNvPr>
          <p:cNvSpPr/>
          <p:nvPr/>
        </p:nvSpPr>
        <p:spPr>
          <a:xfrm>
            <a:off x="904862" y="5762206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페퍼저축은행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2" name="사각형: 둥근 모서리 23">
            <a:extLst>
              <a:ext uri="{FF2B5EF4-FFF2-40B4-BE49-F238E27FC236}">
                <a16:creationId xmlns:a16="http://schemas.microsoft.com/office/drawing/2014/main" xmlns="" id="{F662417A-1662-D5B3-5F44-222E55914B0D}"/>
              </a:ext>
            </a:extLst>
          </p:cNvPr>
          <p:cNvSpPr/>
          <p:nvPr/>
        </p:nvSpPr>
        <p:spPr>
          <a:xfrm>
            <a:off x="6490324" y="4359521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XGBoost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3" name="사각형: 둥근 모서리 23">
            <a:extLst>
              <a:ext uri="{FF2B5EF4-FFF2-40B4-BE49-F238E27FC236}">
                <a16:creationId xmlns:a16="http://schemas.microsoft.com/office/drawing/2014/main" xmlns="" id="{CB6DB7B4-F24A-3364-3CB9-775723D9D8A7}"/>
              </a:ext>
            </a:extLst>
          </p:cNvPr>
          <p:cNvSpPr/>
          <p:nvPr/>
        </p:nvSpPr>
        <p:spPr>
          <a:xfrm>
            <a:off x="6490324" y="5208990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Support Vector Machine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사각형: 둥근 모서리 23">
            <a:extLst>
              <a:ext uri="{FF2B5EF4-FFF2-40B4-BE49-F238E27FC236}">
                <a16:creationId xmlns:a16="http://schemas.microsoft.com/office/drawing/2014/main" xmlns="" id="{A10D6FBF-7005-778A-2187-AE0D6A8254EE}"/>
              </a:ext>
            </a:extLst>
          </p:cNvPr>
          <p:cNvSpPr/>
          <p:nvPr/>
        </p:nvSpPr>
        <p:spPr>
          <a:xfrm>
            <a:off x="6461749" y="3510052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dirty="0">
                <a:solidFill>
                  <a:schemeClr val="tx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Bagging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8" name="사각형: 둥근 모서리 23">
            <a:extLst>
              <a:ext uri="{FF2B5EF4-FFF2-40B4-BE49-F238E27FC236}">
                <a16:creationId xmlns:a16="http://schemas.microsoft.com/office/drawing/2014/main" xmlns="" id="{E39A4880-89D6-A85C-67B2-B6D1B89449A4}"/>
              </a:ext>
            </a:extLst>
          </p:cNvPr>
          <p:cNvSpPr/>
          <p:nvPr/>
        </p:nvSpPr>
        <p:spPr>
          <a:xfrm>
            <a:off x="3698194" y="5208990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LightGBM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xmlns="" id="{CB79A351-9EB8-DB24-8380-4DDD008CBA30}"/>
              </a:ext>
            </a:extLst>
          </p:cNvPr>
          <p:cNvSpPr/>
          <p:nvPr/>
        </p:nvSpPr>
        <p:spPr>
          <a:xfrm>
            <a:off x="10194873" y="1629960"/>
            <a:ext cx="1367212" cy="365820"/>
          </a:xfrm>
          <a:prstGeom prst="bracketPair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b="0" i="0" dirty="0">
                <a:solidFill>
                  <a:srgbClr val="000000"/>
                </a:solidFill>
                <a:effectLst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Evaluation</a:t>
            </a:r>
            <a:endParaRPr lang="ko-KR" altLang="en-US" sz="1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92A01F64-B2D6-C81E-A040-8B80B62B593A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743200" y="2498824"/>
            <a:ext cx="714571" cy="17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왼쪽 대괄호 60">
            <a:extLst>
              <a:ext uri="{FF2B5EF4-FFF2-40B4-BE49-F238E27FC236}">
                <a16:creationId xmlns:a16="http://schemas.microsoft.com/office/drawing/2014/main" xmlns="" id="{527A3306-474F-BA0D-BF7B-619E7E692296}"/>
              </a:ext>
            </a:extLst>
          </p:cNvPr>
          <p:cNvSpPr/>
          <p:nvPr/>
        </p:nvSpPr>
        <p:spPr>
          <a:xfrm>
            <a:off x="3457771" y="2478206"/>
            <a:ext cx="45719" cy="347662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대괄호 62">
            <a:extLst>
              <a:ext uri="{FF2B5EF4-FFF2-40B4-BE49-F238E27FC236}">
                <a16:creationId xmlns:a16="http://schemas.microsoft.com/office/drawing/2014/main" xmlns="" id="{55634AC5-C5EA-CA06-53D8-F90BDB57D1EB}"/>
              </a:ext>
            </a:extLst>
          </p:cNvPr>
          <p:cNvSpPr/>
          <p:nvPr/>
        </p:nvSpPr>
        <p:spPr>
          <a:xfrm>
            <a:off x="9236735" y="2478206"/>
            <a:ext cx="45719" cy="3476625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9A91598E-C44C-BBC8-F579-B7A6F0962781}"/>
              </a:ext>
            </a:extLst>
          </p:cNvPr>
          <p:cNvCxnSpPr>
            <a:cxnSpLocks/>
            <a:stCxn id="36" idx="3"/>
            <a:endCxn id="61" idx="1"/>
          </p:cNvCxnSpPr>
          <p:nvPr/>
        </p:nvCxnSpPr>
        <p:spPr>
          <a:xfrm>
            <a:off x="2743200" y="3085450"/>
            <a:ext cx="714571" cy="1131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5FCD83FD-2B66-3B51-0F4A-F676CD63629F}"/>
              </a:ext>
            </a:extLst>
          </p:cNvPr>
          <p:cNvCxnSpPr>
            <a:cxnSpLocks/>
            <a:stCxn id="63" idx="2"/>
            <a:endCxn id="8" idx="1"/>
          </p:cNvCxnSpPr>
          <p:nvPr/>
        </p:nvCxnSpPr>
        <p:spPr>
          <a:xfrm flipV="1">
            <a:off x="9282454" y="4216518"/>
            <a:ext cx="6768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C5739E3B-71D6-A14F-ECDE-6542488C95A6}"/>
              </a:ext>
            </a:extLst>
          </p:cNvPr>
          <p:cNvCxnSpPr>
            <a:cxnSpLocks/>
            <a:stCxn id="37" idx="3"/>
            <a:endCxn id="61" idx="1"/>
          </p:cNvCxnSpPr>
          <p:nvPr/>
        </p:nvCxnSpPr>
        <p:spPr>
          <a:xfrm>
            <a:off x="2743200" y="3672076"/>
            <a:ext cx="714571" cy="544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4270B7D4-4005-53CA-BA77-476FFED2E908}"/>
              </a:ext>
            </a:extLst>
          </p:cNvPr>
          <p:cNvCxnSpPr>
            <a:cxnSpLocks/>
            <a:stCxn id="38" idx="3"/>
            <a:endCxn id="61" idx="1"/>
          </p:cNvCxnSpPr>
          <p:nvPr/>
        </p:nvCxnSpPr>
        <p:spPr>
          <a:xfrm flipV="1">
            <a:off x="2743200" y="4216519"/>
            <a:ext cx="714571" cy="42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xmlns="" id="{16AEA3E5-13FC-0950-B0E2-94349897EA64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 flipV="1">
            <a:off x="2743200" y="4216519"/>
            <a:ext cx="714571" cy="628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xmlns="" id="{3361EEFA-78E0-526D-22D2-87C561F7CBB3}"/>
              </a:ext>
            </a:extLst>
          </p:cNvPr>
          <p:cNvCxnSpPr>
            <a:cxnSpLocks/>
            <a:stCxn id="40" idx="3"/>
            <a:endCxn id="61" idx="1"/>
          </p:cNvCxnSpPr>
          <p:nvPr/>
        </p:nvCxnSpPr>
        <p:spPr>
          <a:xfrm flipV="1">
            <a:off x="2743200" y="4216519"/>
            <a:ext cx="714571" cy="1215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32665F1A-7646-549A-0013-130240218351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743200" y="4216518"/>
            <a:ext cx="694452" cy="1802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 </a:t>
            </a:r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모델 </a:t>
            </a:r>
            <a:r>
              <a:rPr lang="ko-KR" altLang="en-US" sz="4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적합</a:t>
            </a:r>
            <a:r>
              <a:rPr lang="en-US" altLang="ko-KR" sz="4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3</a:t>
            </a:r>
            <a:endParaRPr lang="ko-KR" altLang="en-US" sz="4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DA0F952-CC05-8B40-8C24-9608086A857E}"/>
              </a:ext>
            </a:extLst>
          </p:cNvPr>
          <p:cNvSpPr/>
          <p:nvPr/>
        </p:nvSpPr>
        <p:spPr>
          <a:xfrm>
            <a:off x="305310" y="1176651"/>
            <a:ext cx="11523237" cy="71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DA5A717-2E93-8F1B-8758-22DDCE5B8617}"/>
              </a:ext>
            </a:extLst>
          </p:cNvPr>
          <p:cNvSpPr txBox="1"/>
          <p:nvPr/>
        </p:nvSpPr>
        <p:spPr>
          <a:xfrm>
            <a:off x="506207" y="1141603"/>
            <a:ext cx="99520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7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홈팀별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개의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ML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 적합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GridSearchCV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이용하여 각 모델의 최적의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모수를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추정함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32740" y="1997404"/>
            <a:ext cx="11812794" cy="2256586"/>
            <a:chOff x="145655" y="1112033"/>
            <a:chExt cx="11812794" cy="2256586"/>
          </a:xfrm>
        </p:grpSpPr>
        <p:grpSp>
          <p:nvGrpSpPr>
            <p:cNvPr id="19" name="그룹 18"/>
            <p:cNvGrpSpPr/>
            <p:nvPr/>
          </p:nvGrpSpPr>
          <p:grpSpPr>
            <a:xfrm>
              <a:off x="1021186" y="1112033"/>
              <a:ext cx="10177290" cy="360637"/>
              <a:chOff x="1433856" y="1011557"/>
              <a:chExt cx="15144327" cy="40824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8EEDD098-F509-8C14-186B-C1DEE094D3F7}"/>
                  </a:ext>
                </a:extLst>
              </p:cNvPr>
              <p:cNvSpPr txBox="1"/>
              <p:nvPr/>
            </p:nvSpPr>
            <p:spPr>
              <a:xfrm>
                <a:off x="1433856" y="1083614"/>
                <a:ext cx="1681053" cy="29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 smtClean="0"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현대건설</a:t>
                </a:r>
                <a:endParaRPr lang="en-US" altLang="ko-KR" sz="1600" dirty="0" smtClean="0"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8EEDD098-F509-8C14-186B-C1DEE094D3F7}"/>
                  </a:ext>
                </a:extLst>
              </p:cNvPr>
              <p:cNvSpPr txBox="1"/>
              <p:nvPr/>
            </p:nvSpPr>
            <p:spPr>
              <a:xfrm>
                <a:off x="5582623" y="1036554"/>
                <a:ext cx="2103353" cy="383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 smtClean="0"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한국도로공사</a:t>
                </a:r>
                <a:endParaRPr lang="en-US" altLang="ko-KR" sz="1600" dirty="0" smtClean="0"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8EEDD098-F509-8C14-186B-C1DEE094D3F7}"/>
                  </a:ext>
                </a:extLst>
              </p:cNvPr>
              <p:cNvSpPr txBox="1"/>
              <p:nvPr/>
            </p:nvSpPr>
            <p:spPr>
              <a:xfrm>
                <a:off x="10153341" y="1011557"/>
                <a:ext cx="1681053" cy="300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 smtClean="0"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흥국생명</a:t>
                </a:r>
                <a:endParaRPr lang="en-US" altLang="ko-KR" sz="1600" dirty="0" smtClean="0"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8EEDD098-F509-8C14-186B-C1DEE094D3F7}"/>
                  </a:ext>
                </a:extLst>
              </p:cNvPr>
              <p:cNvSpPr txBox="1"/>
              <p:nvPr/>
            </p:nvSpPr>
            <p:spPr>
              <a:xfrm>
                <a:off x="14583403" y="1036554"/>
                <a:ext cx="1994780" cy="383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KGC</a:t>
                </a:r>
                <a:r>
                  <a:rPr lang="ko-KR" altLang="en-US" sz="1600" dirty="0" smtClean="0">
                    <a:latin typeface="Noto Sans Mono CJK KR Bold" panose="020B0800000000000000" pitchFamily="34" charset="-127"/>
                    <a:ea typeface="Noto Sans Mono CJK KR Bold" panose="020B0800000000000000" pitchFamily="34" charset="-127"/>
                  </a:rPr>
                  <a:t>인삼공사</a:t>
                </a:r>
                <a:endParaRPr lang="en-US" altLang="ko-KR" sz="1600" dirty="0" smtClean="0">
                  <a:latin typeface="Noto Sans Mono CJK KR Bold" panose="020B0800000000000000" pitchFamily="34" charset="-127"/>
                  <a:ea typeface="Noto Sans Mono CJK KR Bold" panose="020B0800000000000000" pitchFamily="34" charset="-127"/>
                </a:endParaRPr>
              </a:p>
            </p:txBody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655" y="1468926"/>
              <a:ext cx="2882813" cy="18996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0778" y="1468925"/>
              <a:ext cx="2882813" cy="18996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8933" y="1467905"/>
              <a:ext cx="2882813" cy="19007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604" y="1467905"/>
              <a:ext cx="2885845" cy="1895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0" name="그룹 29"/>
          <p:cNvGrpSpPr/>
          <p:nvPr/>
        </p:nvGrpSpPr>
        <p:grpSpPr>
          <a:xfrm>
            <a:off x="1712569" y="4274652"/>
            <a:ext cx="8946897" cy="2258305"/>
            <a:chOff x="1885743" y="3429728"/>
            <a:chExt cx="8946897" cy="225830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8EEDD098-F509-8C14-186B-C1DEE094D3F7}"/>
                </a:ext>
              </a:extLst>
            </p:cNvPr>
            <p:cNvSpPr txBox="1"/>
            <p:nvPr/>
          </p:nvSpPr>
          <p:spPr>
            <a:xfrm>
              <a:off x="2559404" y="3429728"/>
              <a:ext cx="11297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 smtClean="0"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GS </a:t>
              </a:r>
              <a:r>
                <a:rPr lang="ko-KR" altLang="en-US" sz="1600" dirty="0" err="1" smtClean="0"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칼텍스</a:t>
              </a:r>
              <a:endParaRPr lang="en-US" altLang="ko-KR" sz="16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8EEDD098-F509-8C14-186B-C1DEE094D3F7}"/>
                </a:ext>
              </a:extLst>
            </p:cNvPr>
            <p:cNvSpPr txBox="1"/>
            <p:nvPr/>
          </p:nvSpPr>
          <p:spPr>
            <a:xfrm>
              <a:off x="5361288" y="3459172"/>
              <a:ext cx="1800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 smtClean="0"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IBK </a:t>
              </a:r>
              <a:r>
                <a:rPr lang="ko-KR" altLang="en-US" sz="1600" dirty="0" smtClean="0"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기업은행</a:t>
              </a:r>
              <a:endParaRPr lang="en-US" altLang="ko-KR" sz="16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8EEDD098-F509-8C14-186B-C1DEE094D3F7}"/>
                </a:ext>
              </a:extLst>
            </p:cNvPr>
            <p:cNvSpPr txBox="1"/>
            <p:nvPr/>
          </p:nvSpPr>
          <p:spPr>
            <a:xfrm>
              <a:off x="8394846" y="3449138"/>
              <a:ext cx="1800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 smtClean="0"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페퍼저축은행</a:t>
              </a:r>
              <a:endParaRPr lang="en-US" altLang="ko-KR" sz="16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5743" y="3768282"/>
              <a:ext cx="2879781" cy="1895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9301" y="3787692"/>
              <a:ext cx="2879781" cy="1895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52859" y="3772970"/>
              <a:ext cx="2879781" cy="19150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1772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 </a:t>
            </a:r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모델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B64BEA-7B82-D9C1-BAD7-B194DA63239E}"/>
              </a:ext>
            </a:extLst>
          </p:cNvPr>
          <p:cNvSpPr txBox="1"/>
          <p:nvPr/>
        </p:nvSpPr>
        <p:spPr>
          <a:xfrm>
            <a:off x="322866" y="121705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최적의 팀별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ML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모델 선정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xmlns="" id="{6F446D63-895B-84BB-0B8B-8F393865F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08242"/>
              </p:ext>
            </p:extLst>
          </p:nvPr>
        </p:nvGraphicFramePr>
        <p:xfrm>
          <a:off x="322865" y="1681691"/>
          <a:ext cx="1149765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207">
                  <a:extLst>
                    <a:ext uri="{9D8B030D-6E8A-4147-A177-3AD203B41FA5}">
                      <a16:colId xmlns:a16="http://schemas.microsoft.com/office/drawing/2014/main" xmlns="" val="2727655280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2060139126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3780978449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2656955707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1667104394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1599024816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2917831999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2076814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ML</a:t>
                      </a:r>
                      <a:r>
                        <a:rPr lang="ko-KR" altLang="en-US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모델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현대건설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한국도로공사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흥국생명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KGC</a:t>
                      </a:r>
                      <a:r>
                        <a:rPr lang="ko-KR" altLang="en-US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인삼공사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GS</a:t>
                      </a:r>
                      <a:r>
                        <a:rPr lang="ko-KR" altLang="en-US" sz="1600" dirty="0" err="1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칼텍스</a:t>
                      </a:r>
                      <a:endParaRPr lang="ko-KR" altLang="en-US" sz="16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IBK</a:t>
                      </a:r>
                      <a:r>
                        <a:rPr lang="ko-KR" altLang="en-US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기업은행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페퍼저축은행</a:t>
                      </a:r>
                      <a:endParaRPr lang="ko-KR" altLang="en-US" sz="16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779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로지스틱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0.80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0.73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0.37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0.50</a:t>
                      </a:r>
                      <a:endParaRPr lang="ko-KR" altLang="en-US" sz="16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2863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의사결정나무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0.46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0.73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0.37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0.50</a:t>
                      </a:r>
                      <a:endParaRPr lang="ko-KR" altLang="en-US" sz="16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91875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랜덤포레스트</a:t>
                      </a:r>
                      <a:endParaRPr lang="ko-KR" altLang="en-US" sz="16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0.79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0.33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0.73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0.50</a:t>
                      </a:r>
                      <a:endParaRPr lang="ko-KR" altLang="en-US" sz="16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9107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배깅</a:t>
                      </a:r>
                      <a:endParaRPr lang="ko-KR" altLang="en-US" sz="16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0.80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0.37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0.50</a:t>
                      </a:r>
                      <a:endParaRPr lang="ko-KR" altLang="en-US" sz="16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204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AdaBoostg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hlinkClick r:id="rId2">
                          <a:extLst>
                            <a:ext uri="{A12FA001-AC4F-418D-AE19-62706E023703}">
                              <ahyp:hlinkClr xmlns="" xmlns:ahyp="http://schemas.microsoft.com/office/drawing/2018/hyperlinkcolor" xmlns:lc="http://schemas.openxmlformats.org/drawingml/2006/lockedCanvas" val="tx"/>
                            </a:ext>
                          </a:extLst>
                        </a:hlinkClick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0.40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0.50</a:t>
                      </a:r>
                      <a:endParaRPr lang="ko-KR" altLang="en-US" sz="16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3196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XGBoost</a:t>
                      </a:r>
                      <a:endParaRPr lang="ko-KR" altLang="en-US" sz="16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0.47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0.67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0.50</a:t>
                      </a:r>
                      <a:endParaRPr lang="ko-KR" altLang="en-US" sz="16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321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LightGBM</a:t>
                      </a:r>
                      <a:endParaRPr lang="ko-KR" altLang="en-US" sz="16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0.43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0.73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0.62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0.50</a:t>
                      </a:r>
                      <a:endParaRPr lang="ko-KR" altLang="en-US" sz="16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4079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SVM</a:t>
                      </a:r>
                      <a:endParaRPr lang="ko-KR" altLang="en-US" sz="1600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0.29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0.40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0.33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0.53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0.73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0.37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0.50</a:t>
                      </a:r>
                      <a:endParaRPr lang="ko-KR" altLang="en-US" sz="16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22471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BC099A6-7648-80F6-5BF4-800B7E8685C0}"/>
              </a:ext>
            </a:extLst>
          </p:cNvPr>
          <p:cNvSpPr txBox="1"/>
          <p:nvPr/>
        </p:nvSpPr>
        <p:spPr>
          <a:xfrm>
            <a:off x="10061575" y="1217059"/>
            <a:ext cx="1807559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평가지표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정확도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A5A717-2E93-8F1B-8758-22DDCE5B8617}"/>
              </a:ext>
            </a:extLst>
          </p:cNvPr>
          <p:cNvSpPr txBox="1"/>
          <p:nvPr/>
        </p:nvSpPr>
        <p:spPr>
          <a:xfrm>
            <a:off x="1313360" y="5331716"/>
            <a:ext cx="995209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현대건설은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랜덤포레스트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모델로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79%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한국도로공사는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로지스틱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모델로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80%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흥국생명은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배깅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모델로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60%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KGC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인삼공사는 </a:t>
            </a:r>
            <a:r>
              <a:rPr lang="en-US" altLang="ko-KR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LightGBM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73%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GS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칼텍스는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배깅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모델로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80%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IBK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기업은행은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LightGBM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62%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페퍼저축은행은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데이터의 수가 현저히 낮아 모델의 의미가 없음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xmlns="" id="{14B9AE69-B318-3793-6388-87205B2D8972}"/>
              </a:ext>
            </a:extLst>
          </p:cNvPr>
          <p:cNvSpPr/>
          <p:nvPr/>
        </p:nvSpPr>
        <p:spPr>
          <a:xfrm rot="16200000">
            <a:off x="398490" y="5699639"/>
            <a:ext cx="903554" cy="325985"/>
          </a:xfrm>
          <a:prstGeom prst="flowChartMerge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5000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6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5216FDF-3A6F-8F56-284E-16E990E8E75C}"/>
              </a:ext>
            </a:extLst>
          </p:cNvPr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solidFill>
            <a:srgbClr val="050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B31C07-7352-033E-72BA-31D28C92526C}"/>
              </a:ext>
            </a:extLst>
          </p:cNvPr>
          <p:cNvSpPr txBox="1"/>
          <p:nvPr/>
        </p:nvSpPr>
        <p:spPr>
          <a:xfrm>
            <a:off x="5625358" y="477989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8D9758E-E9F4-087B-D49C-738C2995AE52}"/>
              </a:ext>
            </a:extLst>
          </p:cNvPr>
          <p:cNvSpPr txBox="1"/>
          <p:nvPr/>
        </p:nvSpPr>
        <p:spPr>
          <a:xfrm>
            <a:off x="112971" y="139452"/>
            <a:ext cx="13195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KB</a:t>
            </a:r>
            <a:r>
              <a:rPr lang="ko-KR" altLang="en-US" sz="9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국민은행 </a:t>
            </a:r>
            <a:r>
              <a:rPr lang="en-US" altLang="ko-KR" sz="9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IT</a:t>
            </a:r>
            <a:r>
              <a:rPr lang="ko-KR" altLang="en-US" sz="9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아카데미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69A5F441-F280-7ACE-8C2C-37E40B7D8AD3}"/>
              </a:ext>
            </a:extLst>
          </p:cNvPr>
          <p:cNvCxnSpPr/>
          <p:nvPr/>
        </p:nvCxnSpPr>
        <p:spPr>
          <a:xfrm>
            <a:off x="5625358" y="1062764"/>
            <a:ext cx="94128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E7AFC94E-C0D9-F327-E594-AD566552ED42}"/>
              </a:ext>
            </a:extLst>
          </p:cNvPr>
          <p:cNvGrpSpPr/>
          <p:nvPr/>
        </p:nvGrpSpPr>
        <p:grpSpPr>
          <a:xfrm>
            <a:off x="584202" y="1676567"/>
            <a:ext cx="11023593" cy="4422700"/>
            <a:chOff x="584202" y="1482971"/>
            <a:chExt cx="11023593" cy="452190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1D1C75D5-1299-5625-8568-F4E8CF9E648E}"/>
                </a:ext>
              </a:extLst>
            </p:cNvPr>
            <p:cNvGrpSpPr/>
            <p:nvPr/>
          </p:nvGrpSpPr>
          <p:grpSpPr>
            <a:xfrm>
              <a:off x="584202" y="1746740"/>
              <a:ext cx="11023593" cy="4258132"/>
              <a:chOff x="5625358" y="1480707"/>
              <a:chExt cx="11023593" cy="389658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A08169F2-9536-2821-B9D1-8A5ED394EAF3}"/>
                  </a:ext>
                </a:extLst>
              </p:cNvPr>
              <p:cNvSpPr/>
              <p:nvPr/>
            </p:nvSpPr>
            <p:spPr>
              <a:xfrm>
                <a:off x="11200652" y="1480707"/>
                <a:ext cx="2641600" cy="3896586"/>
              </a:xfrm>
              <a:prstGeom prst="rect">
                <a:avLst/>
              </a:prstGeom>
              <a:solidFill>
                <a:srgbClr val="0F7B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E7BDFDF2-2D4A-2AA2-2A51-F62CF92C2425}"/>
                  </a:ext>
                </a:extLst>
              </p:cNvPr>
              <p:cNvSpPr/>
              <p:nvPr/>
            </p:nvSpPr>
            <p:spPr>
              <a:xfrm>
                <a:off x="14007351" y="1480707"/>
                <a:ext cx="2641600" cy="3896586"/>
              </a:xfrm>
              <a:prstGeom prst="rect">
                <a:avLst/>
              </a:prstGeom>
              <a:solidFill>
                <a:srgbClr val="064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9CAB53D1-E7CE-E6F0-FD4C-6E215CB877A5}"/>
                  </a:ext>
                </a:extLst>
              </p:cNvPr>
              <p:cNvSpPr/>
              <p:nvPr/>
            </p:nvSpPr>
            <p:spPr>
              <a:xfrm>
                <a:off x="5625358" y="1480707"/>
                <a:ext cx="2641600" cy="3896586"/>
              </a:xfrm>
              <a:prstGeom prst="rect">
                <a:avLst/>
              </a:prstGeom>
              <a:solidFill>
                <a:srgbClr val="52C7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BDF0D42E-8521-2CFB-836A-5F99C5C1A0D0}"/>
                  </a:ext>
                </a:extLst>
              </p:cNvPr>
              <p:cNvSpPr/>
              <p:nvPr/>
            </p:nvSpPr>
            <p:spPr>
              <a:xfrm>
                <a:off x="8432057" y="1480707"/>
                <a:ext cx="2641600" cy="3896586"/>
              </a:xfrm>
              <a:prstGeom prst="rect">
                <a:avLst/>
              </a:prstGeom>
              <a:solidFill>
                <a:srgbClr val="189A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48458455-A0CA-FB28-8D2A-D863337BA3C7}"/>
                </a:ext>
              </a:extLst>
            </p:cNvPr>
            <p:cNvSpPr/>
            <p:nvPr/>
          </p:nvSpPr>
          <p:spPr>
            <a:xfrm>
              <a:off x="1641999" y="1482971"/>
              <a:ext cx="527538" cy="527538"/>
            </a:xfrm>
            <a:prstGeom prst="ellipse">
              <a:avLst/>
            </a:prstGeom>
            <a:solidFill>
              <a:srgbClr val="52C7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18E776C3-4609-4717-4ADF-B837B82F1B2A}"/>
                </a:ext>
              </a:extLst>
            </p:cNvPr>
            <p:cNvSpPr/>
            <p:nvPr/>
          </p:nvSpPr>
          <p:spPr>
            <a:xfrm>
              <a:off x="4447932" y="1482971"/>
              <a:ext cx="527538" cy="527538"/>
            </a:xfrm>
            <a:prstGeom prst="ellipse">
              <a:avLst/>
            </a:prstGeom>
            <a:solidFill>
              <a:srgbClr val="189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3EE0062E-376E-81F1-3830-0ED3E95C5076}"/>
                </a:ext>
              </a:extLst>
            </p:cNvPr>
            <p:cNvSpPr/>
            <p:nvPr/>
          </p:nvSpPr>
          <p:spPr>
            <a:xfrm>
              <a:off x="7224837" y="1482971"/>
              <a:ext cx="527538" cy="527538"/>
            </a:xfrm>
            <a:prstGeom prst="ellipse">
              <a:avLst/>
            </a:prstGeom>
            <a:solidFill>
              <a:srgbClr val="0F7B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C334AFEC-7A8E-F6CC-A63E-14A625507C70}"/>
                </a:ext>
              </a:extLst>
            </p:cNvPr>
            <p:cNvSpPr/>
            <p:nvPr/>
          </p:nvSpPr>
          <p:spPr>
            <a:xfrm>
              <a:off x="9993432" y="1482971"/>
              <a:ext cx="527538" cy="527538"/>
            </a:xfrm>
            <a:prstGeom prst="ellipse">
              <a:avLst/>
            </a:prstGeom>
            <a:solidFill>
              <a:srgbClr val="0644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CD4AD32-CA7F-7B27-F423-2DB68B50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717" y="0"/>
            <a:ext cx="941283" cy="740568"/>
          </a:xfrm>
          <a:prstGeom prst="rect">
            <a:avLst/>
          </a:prstGeom>
        </p:spPr>
      </p:pic>
      <p:sp>
        <p:nvSpPr>
          <p:cNvPr id="3072" name="TextBox 3071">
            <a:extLst>
              <a:ext uri="{FF2B5EF4-FFF2-40B4-BE49-F238E27FC236}">
                <a16:creationId xmlns:a16="http://schemas.microsoft.com/office/drawing/2014/main" xmlns="" id="{026A8CF1-AE0E-2DEF-2939-5C5929AC34B9}"/>
              </a:ext>
            </a:extLst>
          </p:cNvPr>
          <p:cNvSpPr txBox="1"/>
          <p:nvPr/>
        </p:nvSpPr>
        <p:spPr>
          <a:xfrm>
            <a:off x="1563062" y="2238243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서론</a:t>
            </a: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xmlns="" id="{E5AE0F1A-AB15-73D3-51FB-091EC3A3B479}"/>
              </a:ext>
            </a:extLst>
          </p:cNvPr>
          <p:cNvSpPr txBox="1"/>
          <p:nvPr/>
        </p:nvSpPr>
        <p:spPr>
          <a:xfrm>
            <a:off x="4319605" y="1998857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본론</a:t>
            </a:r>
            <a:r>
              <a:rPr lang="en-US" altLang="ko-KR" sz="20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1</a:t>
            </a:r>
            <a:endParaRPr lang="ko-KR" altLang="en-US" sz="20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xmlns="" id="{6BDBFA38-A7D6-F646-9D69-E4A539C1AC49}"/>
              </a:ext>
            </a:extLst>
          </p:cNvPr>
          <p:cNvSpPr txBox="1"/>
          <p:nvPr/>
        </p:nvSpPr>
        <p:spPr>
          <a:xfrm>
            <a:off x="7122781" y="1998857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본론</a:t>
            </a:r>
            <a:r>
              <a:rPr lang="en-US" altLang="ko-KR" sz="20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xmlns="" id="{892548D4-8960-9D64-63F2-7D350D65A287}"/>
              </a:ext>
            </a:extLst>
          </p:cNvPr>
          <p:cNvSpPr txBox="1"/>
          <p:nvPr/>
        </p:nvSpPr>
        <p:spPr>
          <a:xfrm>
            <a:off x="9959020" y="2232282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결론</a:t>
            </a:r>
          </a:p>
        </p:txBody>
      </p:sp>
      <p:sp>
        <p:nvSpPr>
          <p:cNvPr id="3077" name="사각형: 둥근 모서리 3076">
            <a:extLst>
              <a:ext uri="{FF2B5EF4-FFF2-40B4-BE49-F238E27FC236}">
                <a16:creationId xmlns:a16="http://schemas.microsoft.com/office/drawing/2014/main" xmlns="" id="{8EFDB6F4-8D1A-4DA9-E6BD-E30D4EC6B830}"/>
              </a:ext>
            </a:extLst>
          </p:cNvPr>
          <p:cNvSpPr/>
          <p:nvPr/>
        </p:nvSpPr>
        <p:spPr>
          <a:xfrm>
            <a:off x="741786" y="2886074"/>
            <a:ext cx="2326431" cy="2951771"/>
          </a:xfrm>
          <a:prstGeom prst="roundRect">
            <a:avLst>
              <a:gd name="adj" fmla="val 45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8" name="사각형: 둥근 모서리 3077">
            <a:extLst>
              <a:ext uri="{FF2B5EF4-FFF2-40B4-BE49-F238E27FC236}">
                <a16:creationId xmlns:a16="http://schemas.microsoft.com/office/drawing/2014/main" xmlns="" id="{70284E1E-575F-FA53-8EEE-36DF77EE1489}"/>
              </a:ext>
            </a:extLst>
          </p:cNvPr>
          <p:cNvSpPr/>
          <p:nvPr/>
        </p:nvSpPr>
        <p:spPr>
          <a:xfrm>
            <a:off x="3548485" y="2886073"/>
            <a:ext cx="2326431" cy="2993695"/>
          </a:xfrm>
          <a:prstGeom prst="roundRect">
            <a:avLst>
              <a:gd name="adj" fmla="val 45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9" name="사각형: 둥근 모서리 3078">
            <a:extLst>
              <a:ext uri="{FF2B5EF4-FFF2-40B4-BE49-F238E27FC236}">
                <a16:creationId xmlns:a16="http://schemas.microsoft.com/office/drawing/2014/main" xmlns="" id="{9782F950-675E-AC80-2DFE-1606724F434B}"/>
              </a:ext>
            </a:extLst>
          </p:cNvPr>
          <p:cNvSpPr/>
          <p:nvPr/>
        </p:nvSpPr>
        <p:spPr>
          <a:xfrm>
            <a:off x="6317080" y="2886073"/>
            <a:ext cx="2326431" cy="2993696"/>
          </a:xfrm>
          <a:prstGeom prst="roundRect">
            <a:avLst>
              <a:gd name="adj" fmla="val 45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0" name="사각형: 둥근 모서리 3079">
            <a:extLst>
              <a:ext uri="{FF2B5EF4-FFF2-40B4-BE49-F238E27FC236}">
                <a16:creationId xmlns:a16="http://schemas.microsoft.com/office/drawing/2014/main" xmlns="" id="{5F1D0499-BA20-0C5E-44EB-7CC5DAADA0A9}"/>
              </a:ext>
            </a:extLst>
          </p:cNvPr>
          <p:cNvSpPr/>
          <p:nvPr/>
        </p:nvSpPr>
        <p:spPr>
          <a:xfrm>
            <a:off x="9123783" y="2886073"/>
            <a:ext cx="2326431" cy="2993696"/>
          </a:xfrm>
          <a:prstGeom prst="roundRect">
            <a:avLst>
              <a:gd name="adj" fmla="val 45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xmlns="" id="{BE5EF998-8F26-D7B8-681E-115864179611}"/>
              </a:ext>
            </a:extLst>
          </p:cNvPr>
          <p:cNvSpPr txBox="1"/>
          <p:nvPr/>
        </p:nvSpPr>
        <p:spPr>
          <a:xfrm>
            <a:off x="979640" y="3278015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배경 및 목적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xmlns="" id="{5849199F-CC72-C64C-6D4E-50818C9D1FC1}"/>
              </a:ext>
            </a:extLst>
          </p:cNvPr>
          <p:cNvSpPr txBox="1"/>
          <p:nvPr/>
        </p:nvSpPr>
        <p:spPr>
          <a:xfrm>
            <a:off x="936358" y="4118906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진행 프로세스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xmlns="" id="{8B4E30B4-F633-B7F7-97A4-D78B69B01C67}"/>
              </a:ext>
            </a:extLst>
          </p:cNvPr>
          <p:cNvSpPr txBox="1"/>
          <p:nvPr/>
        </p:nvSpPr>
        <p:spPr>
          <a:xfrm>
            <a:off x="1246596" y="4930443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설명</a:t>
            </a:r>
          </a:p>
        </p:txBody>
      </p:sp>
      <p:sp>
        <p:nvSpPr>
          <p:cNvPr id="3084" name="TextBox 3083">
            <a:extLst>
              <a:ext uri="{FF2B5EF4-FFF2-40B4-BE49-F238E27FC236}">
                <a16:creationId xmlns:a16="http://schemas.microsoft.com/office/drawing/2014/main" xmlns="" id="{4A32E49B-2D89-90B7-E89D-0BE727E519F8}"/>
              </a:ext>
            </a:extLst>
          </p:cNvPr>
          <p:cNvSpPr txBox="1"/>
          <p:nvPr/>
        </p:nvSpPr>
        <p:spPr>
          <a:xfrm>
            <a:off x="3945472" y="3701143"/>
            <a:ext cx="142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</a:t>
            </a:r>
            <a:r>
              <a:rPr lang="ko-KR" altLang="en-US" sz="1600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전처리</a:t>
            </a:r>
            <a:endParaRPr lang="ko-KR" altLang="en-US" sz="16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3085" name="TextBox 3084">
            <a:extLst>
              <a:ext uri="{FF2B5EF4-FFF2-40B4-BE49-F238E27FC236}">
                <a16:creationId xmlns:a16="http://schemas.microsoft.com/office/drawing/2014/main" xmlns="" id="{9FE9669C-3694-6CDD-0B7E-0CBC963763CD}"/>
              </a:ext>
            </a:extLst>
          </p:cNvPr>
          <p:cNvSpPr txBox="1"/>
          <p:nvPr/>
        </p:nvSpPr>
        <p:spPr>
          <a:xfrm>
            <a:off x="3869160" y="240950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여자 배구 예측</a:t>
            </a:r>
          </a:p>
        </p:txBody>
      </p:sp>
      <p:sp>
        <p:nvSpPr>
          <p:cNvPr id="3086" name="TextBox 3085">
            <a:extLst>
              <a:ext uri="{FF2B5EF4-FFF2-40B4-BE49-F238E27FC236}">
                <a16:creationId xmlns:a16="http://schemas.microsoft.com/office/drawing/2014/main" xmlns="" id="{A96A017C-6221-7B87-C50F-AC5884C1ADFA}"/>
              </a:ext>
            </a:extLst>
          </p:cNvPr>
          <p:cNvSpPr txBox="1"/>
          <p:nvPr/>
        </p:nvSpPr>
        <p:spPr>
          <a:xfrm>
            <a:off x="3838702" y="4236813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탐색</a:t>
            </a:r>
            <a:r>
              <a:rPr lang="en-US" altLang="ko-KR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(EDA)</a:t>
            </a:r>
            <a:endParaRPr lang="ko-KR" altLang="en-US" sz="16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3087" name="TextBox 3086">
            <a:extLst>
              <a:ext uri="{FF2B5EF4-FFF2-40B4-BE49-F238E27FC236}">
                <a16:creationId xmlns:a16="http://schemas.microsoft.com/office/drawing/2014/main" xmlns="" id="{7E6C1663-FD55-ABD9-6D34-86AB1883CC61}"/>
              </a:ext>
            </a:extLst>
          </p:cNvPr>
          <p:cNvSpPr txBox="1"/>
          <p:nvPr/>
        </p:nvSpPr>
        <p:spPr>
          <a:xfrm>
            <a:off x="3974903" y="4773525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</a:t>
            </a:r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 모델 구축</a:t>
            </a:r>
          </a:p>
        </p:txBody>
      </p:sp>
      <p:sp>
        <p:nvSpPr>
          <p:cNvPr id="3088" name="TextBox 3087">
            <a:extLst>
              <a:ext uri="{FF2B5EF4-FFF2-40B4-BE49-F238E27FC236}">
                <a16:creationId xmlns:a16="http://schemas.microsoft.com/office/drawing/2014/main" xmlns="" id="{3F03D553-09CD-8E2F-4D8A-85594AFD6E88}"/>
              </a:ext>
            </a:extLst>
          </p:cNvPr>
          <p:cNvSpPr txBox="1"/>
          <p:nvPr/>
        </p:nvSpPr>
        <p:spPr>
          <a:xfrm>
            <a:off x="3975137" y="5314741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</a:t>
            </a:r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 모델 평가</a:t>
            </a:r>
          </a:p>
        </p:txBody>
      </p:sp>
      <p:sp>
        <p:nvSpPr>
          <p:cNvPr id="3093" name="TextBox 3092">
            <a:extLst>
              <a:ext uri="{FF2B5EF4-FFF2-40B4-BE49-F238E27FC236}">
                <a16:creationId xmlns:a16="http://schemas.microsoft.com/office/drawing/2014/main" xmlns="" id="{2D38D72C-CEB5-6AFB-65A1-7D8C9CCF5852}"/>
              </a:ext>
            </a:extLst>
          </p:cNvPr>
          <p:cNvSpPr txBox="1"/>
          <p:nvPr/>
        </p:nvSpPr>
        <p:spPr>
          <a:xfrm>
            <a:off x="6625218" y="240950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남자 배구 예측</a:t>
            </a:r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xmlns="" id="{017DA1D5-52FC-3F2F-EBA5-C6BC361D009D}"/>
              </a:ext>
            </a:extLst>
          </p:cNvPr>
          <p:cNvSpPr txBox="1"/>
          <p:nvPr/>
        </p:nvSpPr>
        <p:spPr>
          <a:xfrm>
            <a:off x="9413646" y="3278015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요약 및 결론</a:t>
            </a: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xmlns="" id="{76F1E0CD-DDE8-FA65-AA08-22E45E2FE573}"/>
              </a:ext>
            </a:extLst>
          </p:cNvPr>
          <p:cNvSpPr txBox="1"/>
          <p:nvPr/>
        </p:nvSpPr>
        <p:spPr>
          <a:xfrm>
            <a:off x="9538971" y="4118906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활용 방안</a:t>
            </a:r>
          </a:p>
        </p:txBody>
      </p:sp>
      <p:grpSp>
        <p:nvGrpSpPr>
          <p:cNvPr id="3098" name="그룹 3097">
            <a:extLst>
              <a:ext uri="{FF2B5EF4-FFF2-40B4-BE49-F238E27FC236}">
                <a16:creationId xmlns:a16="http://schemas.microsoft.com/office/drawing/2014/main" xmlns="" id="{889859F0-9819-6D10-F1A4-C314F4D43F3F}"/>
              </a:ext>
            </a:extLst>
          </p:cNvPr>
          <p:cNvGrpSpPr/>
          <p:nvPr/>
        </p:nvGrpSpPr>
        <p:grpSpPr>
          <a:xfrm>
            <a:off x="70661" y="6549645"/>
            <a:ext cx="1834340" cy="308355"/>
            <a:chOff x="0" y="5499469"/>
            <a:chExt cx="10046658" cy="1482355"/>
          </a:xfrm>
        </p:grpSpPr>
        <p:pic>
          <p:nvPicPr>
            <p:cNvPr id="3099" name="그림 3098">
              <a:extLst>
                <a:ext uri="{FF2B5EF4-FFF2-40B4-BE49-F238E27FC236}">
                  <a16:creationId xmlns:a16="http://schemas.microsoft.com/office/drawing/2014/main" xmlns="" id="{B26423D7-8C72-D84A-C221-BE4F2C3B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558" b="89535" l="9910" r="89640">
                          <a14:foregroundMark x1="29279" y1="44767" x2="47297" y2="30814"/>
                          <a14:foregroundMark x1="27027" y1="70930" x2="59009" y2="73256"/>
                          <a14:foregroundMark x1="59009" y1="72093" x2="56757" y2="84302"/>
                          <a14:foregroundMark x1="69820" y1="68023" x2="75225" y2="80814"/>
                          <a14:foregroundMark x1="74775" y1="75000" x2="77477" y2="82558"/>
                          <a14:foregroundMark x1="77477" y1="80233" x2="79279" y2="84302"/>
                          <a14:foregroundMark x1="56306" y1="87209" x2="56757" y2="83721"/>
                          <a14:foregroundMark x1="56306" y1="84884" x2="55405" y2="88372"/>
                          <a14:foregroundMark x1="59772" y1="23185" x2="56935" y2="21545"/>
                          <a14:foregroundMark x1="40090" y1="29070" x2="57207" y2="19186"/>
                          <a14:foregroundMark x1="40991" y1="26744" x2="43243" y2="23256"/>
                          <a14:foregroundMark x1="43694" y1="23256" x2="40541" y2="25581"/>
                          <a14:backgroundMark x1="59510" y1="13267" x2="60360" y2="12791"/>
                          <a14:backgroundMark x1="36486" y1="26163" x2="39659" y2="24385"/>
                          <a14:backgroundMark x1="60360" y1="12791" x2="78378" y2="25000"/>
                          <a14:backgroundMark x1="35724" y1="19044" x2="32883" y2="20349"/>
                          <a14:backgroundMark x1="45999" y1="14324" x2="39360" y2="17374"/>
                          <a14:backgroundMark x1="59459" y1="8140" x2="46084" y2="142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4956" y="5560741"/>
              <a:ext cx="1895252" cy="13825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00" name="그림 3099">
              <a:extLst>
                <a:ext uri="{FF2B5EF4-FFF2-40B4-BE49-F238E27FC236}">
                  <a16:creationId xmlns:a16="http://schemas.microsoft.com/office/drawing/2014/main" xmlns="" id="{0C4DF228-A9DD-2D5D-D398-3AFF1A9F7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7751" y1="59880" x2="46411" y2="79042"/>
                          <a14:foregroundMark x1="46411" y1="79042" x2="68900" y2="58683"/>
                          <a14:foregroundMark x1="68900" y1="58683" x2="70335" y2="53293"/>
                          <a14:foregroundMark x1="27273" y1="29940" x2="48804" y2="16766"/>
                          <a14:foregroundMark x1="48804" y1="16766" x2="71292" y2="22754"/>
                          <a14:foregroundMark x1="71292" y1="22754" x2="70335" y2="32335"/>
                          <a14:foregroundMark x1="36842" y1="30539" x2="56938" y2="29940"/>
                          <a14:foregroundMark x1="27273" y1="61078" x2="45933" y2="83234"/>
                          <a14:foregroundMark x1="50315" y1="79699" x2="63435" y2="69117"/>
                          <a14:foregroundMark x1="45933" y1="83234" x2="50250" y2="79752"/>
                          <a14:foregroundMark x1="50239" y1="86826" x2="66904" y2="73915"/>
                          <a14:foregroundMark x1="64366" y1="71726" x2="49761" y2="86826"/>
                          <a14:foregroundMark x1="46683" y1="84139" x2="29187" y2="68862"/>
                          <a14:foregroundMark x1="49761" y1="86826" x2="48092" y2="85369"/>
                          <a14:foregroundMark x1="29187" y1="68862" x2="26316" y2="58683"/>
                          <a14:foregroundMark x1="26316" y1="58683" x2="44976" y2="83234"/>
                          <a14:foregroundMark x1="44976" y1="83234" x2="46595" y2="84247"/>
                          <a14:foregroundMark x1="45906" y1="85094" x2="33971" y2="72455"/>
                          <a14:foregroundMark x1="66507" y1="74251" x2="72249" y2="64072"/>
                          <a14:foregroundMark x1="72249" y1="64072" x2="72727" y2="62874"/>
                          <a14:backgroundMark x1="76077" y1="65868" x2="69378" y2="76048"/>
                          <a14:backgroundMark x1="44498" y1="86826" x2="44498" y2="86826"/>
                          <a14:backgroundMark x1="44498" y1="86826" x2="45933" y2="880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60028" y="5591174"/>
              <a:ext cx="1917812" cy="13906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01" name="그림 3100">
              <a:extLst>
                <a:ext uri="{FF2B5EF4-FFF2-40B4-BE49-F238E27FC236}">
                  <a16:creationId xmlns:a16="http://schemas.microsoft.com/office/drawing/2014/main" xmlns="" id="{0F798639-FB15-3873-D74B-F16EAB6A8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899" y1="32500" x2="75771" y2="3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6305" y="5621615"/>
              <a:ext cx="1886607" cy="1329767"/>
            </a:xfrm>
            <a:prstGeom prst="rect">
              <a:avLst/>
            </a:prstGeom>
          </p:spPr>
        </p:pic>
        <p:pic>
          <p:nvPicPr>
            <p:cNvPr id="3102" name="그림 3101">
              <a:extLst>
                <a:ext uri="{FF2B5EF4-FFF2-40B4-BE49-F238E27FC236}">
                  <a16:creationId xmlns:a16="http://schemas.microsoft.com/office/drawing/2014/main" xmlns="" id="{192A61D6-3E6F-B5B7-DCD8-617A626B1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317" b="89024" l="9195" r="89080">
                          <a14:foregroundMark x1="24713" y1="77439" x2="35057" y2="50000"/>
                          <a14:foregroundMark x1="17241" y1="77439" x2="51149" y2="61585"/>
                          <a14:foregroundMark x1="51149" y1="61585" x2="71839" y2="66463"/>
                          <a14:backgroundMark x1="32759" y1="9146" x2="63218" y2="115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23937" y="5560741"/>
              <a:ext cx="1466870" cy="1382567"/>
            </a:xfrm>
            <a:prstGeom prst="rect">
              <a:avLst/>
            </a:prstGeom>
          </p:spPr>
        </p:pic>
        <p:pic>
          <p:nvPicPr>
            <p:cNvPr id="3103" name="그림 3102">
              <a:extLst>
                <a:ext uri="{FF2B5EF4-FFF2-40B4-BE49-F238E27FC236}">
                  <a16:creationId xmlns:a16="http://schemas.microsoft.com/office/drawing/2014/main" xmlns="" id="{4AB826CB-E95E-67A4-FA45-C64619198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827" b="90751" l="9494" r="89873">
                          <a14:foregroundMark x1="25949" y1="32370" x2="25949" y2="32370"/>
                          <a14:foregroundMark x1="24051" y1="31214" x2="24051" y2="31214"/>
                          <a14:foregroundMark x1="77848" y1="33526" x2="78481" y2="32370"/>
                          <a14:foregroundMark x1="51899" y1="90751" x2="51899" y2="9075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9587" y="5499469"/>
              <a:ext cx="1240739" cy="1358531"/>
            </a:xfrm>
            <a:prstGeom prst="rect">
              <a:avLst/>
            </a:prstGeom>
          </p:spPr>
        </p:pic>
        <p:pic>
          <p:nvPicPr>
            <p:cNvPr id="3104" name="그림 3103">
              <a:extLst>
                <a:ext uri="{FF2B5EF4-FFF2-40B4-BE49-F238E27FC236}">
                  <a16:creationId xmlns:a16="http://schemas.microsoft.com/office/drawing/2014/main" xmlns="" id="{4F43834B-8DEC-257A-F375-E8966E46C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904" b="89041" l="7725" r="92704">
                          <a14:foregroundMark x1="43777" y1="31507" x2="55365" y2="31507"/>
                          <a14:foregroundMark x1="60515" y1="65068" x2="38627" y2="73288"/>
                          <a14:foregroundMark x1="90545" y1="42393" x2="93133" y2="37671"/>
                          <a14:foregroundMark x1="45923" y1="75342" x2="66094" y2="64384"/>
                          <a14:foregroundMark x1="45064" y1="88356" x2="56652" y2="86301"/>
                          <a14:backgroundMark x1="11159" y1="32877" x2="6438" y2="37671"/>
                          <a14:backgroundMark x1="90558" y1="36986" x2="92704" y2="363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5679918"/>
              <a:ext cx="1787238" cy="121316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105" name="그룹 3104">
              <a:extLst>
                <a:ext uri="{FF2B5EF4-FFF2-40B4-BE49-F238E27FC236}">
                  <a16:creationId xmlns:a16="http://schemas.microsoft.com/office/drawing/2014/main" xmlns="" id="{F7ECC1D8-1F92-6D84-434F-68FA089ACF3A}"/>
                </a:ext>
              </a:extLst>
            </p:cNvPr>
            <p:cNvGrpSpPr/>
            <p:nvPr/>
          </p:nvGrpSpPr>
          <p:grpSpPr>
            <a:xfrm>
              <a:off x="8666623" y="5635273"/>
              <a:ext cx="1380035" cy="1292517"/>
              <a:chOff x="7951768" y="5616568"/>
              <a:chExt cx="1380035" cy="1292517"/>
            </a:xfrm>
          </p:grpSpPr>
          <p:sp>
            <p:nvSpPr>
              <p:cNvPr id="3106" name="자유형: 도형 3105">
                <a:extLst>
                  <a:ext uri="{FF2B5EF4-FFF2-40B4-BE49-F238E27FC236}">
                    <a16:creationId xmlns:a16="http://schemas.microsoft.com/office/drawing/2014/main" xmlns="" id="{B39E9B82-E6E0-5C7F-EB53-DD9FA1068D92}"/>
                  </a:ext>
                </a:extLst>
              </p:cNvPr>
              <p:cNvSpPr/>
              <p:nvPr/>
            </p:nvSpPr>
            <p:spPr>
              <a:xfrm>
                <a:off x="8875636" y="6085116"/>
                <a:ext cx="260961" cy="286088"/>
              </a:xfrm>
              <a:custGeom>
                <a:avLst/>
                <a:gdLst>
                  <a:gd name="connsiteX0" fmla="*/ 4763 w 245269"/>
                  <a:gd name="connsiteY0" fmla="*/ 2381 h 266700"/>
                  <a:gd name="connsiteX1" fmla="*/ 245269 w 245269"/>
                  <a:gd name="connsiteY1" fmla="*/ 0 h 266700"/>
                  <a:gd name="connsiteX2" fmla="*/ 197644 w 245269"/>
                  <a:gd name="connsiteY2" fmla="*/ 266700 h 266700"/>
                  <a:gd name="connsiteX3" fmla="*/ 0 w 245269"/>
                  <a:gd name="connsiteY3" fmla="*/ 235743 h 266700"/>
                  <a:gd name="connsiteX4" fmla="*/ 4763 w 245269"/>
                  <a:gd name="connsiteY4" fmla="*/ 2381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269" h="266700">
                    <a:moveTo>
                      <a:pt x="4763" y="2381"/>
                    </a:moveTo>
                    <a:lnTo>
                      <a:pt x="245269" y="0"/>
                    </a:lnTo>
                    <a:lnTo>
                      <a:pt x="197644" y="266700"/>
                    </a:lnTo>
                    <a:lnTo>
                      <a:pt x="0" y="235743"/>
                    </a:lnTo>
                    <a:cubicBezTo>
                      <a:pt x="1588" y="157956"/>
                      <a:pt x="3175" y="80168"/>
                      <a:pt x="4763" y="2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07" name="그룹 3106">
                <a:extLst>
                  <a:ext uri="{FF2B5EF4-FFF2-40B4-BE49-F238E27FC236}">
                    <a16:creationId xmlns:a16="http://schemas.microsoft.com/office/drawing/2014/main" xmlns="" id="{3163CB11-18F2-4FD2-FB43-1B65840AF473}"/>
                  </a:ext>
                </a:extLst>
              </p:cNvPr>
              <p:cNvGrpSpPr/>
              <p:nvPr/>
            </p:nvGrpSpPr>
            <p:grpSpPr>
              <a:xfrm>
                <a:off x="7951768" y="5616568"/>
                <a:ext cx="1380035" cy="1292517"/>
                <a:chOff x="8674772" y="5616568"/>
                <a:chExt cx="1380035" cy="1292517"/>
              </a:xfrm>
            </p:grpSpPr>
            <p:sp>
              <p:nvSpPr>
                <p:cNvPr id="3108" name="자유형: 도형 3107">
                  <a:extLst>
                    <a:ext uri="{FF2B5EF4-FFF2-40B4-BE49-F238E27FC236}">
                      <a16:creationId xmlns:a16="http://schemas.microsoft.com/office/drawing/2014/main" xmlns="" id="{36294717-AF90-1F55-D5FE-9DD9DBB644C8}"/>
                    </a:ext>
                  </a:extLst>
                </p:cNvPr>
                <p:cNvSpPr/>
                <p:nvPr/>
              </p:nvSpPr>
              <p:spPr>
                <a:xfrm>
                  <a:off x="8674772" y="6093620"/>
                  <a:ext cx="283369" cy="269081"/>
                </a:xfrm>
                <a:custGeom>
                  <a:avLst/>
                  <a:gdLst>
                    <a:gd name="connsiteX0" fmla="*/ 0 w 283369"/>
                    <a:gd name="connsiteY0" fmla="*/ 0 h 269081"/>
                    <a:gd name="connsiteX1" fmla="*/ 283369 w 283369"/>
                    <a:gd name="connsiteY1" fmla="*/ 2381 h 269081"/>
                    <a:gd name="connsiteX2" fmla="*/ 240506 w 283369"/>
                    <a:gd name="connsiteY2" fmla="*/ 259556 h 269081"/>
                    <a:gd name="connsiteX3" fmla="*/ 66675 w 283369"/>
                    <a:gd name="connsiteY3" fmla="*/ 269081 h 269081"/>
                    <a:gd name="connsiteX4" fmla="*/ 0 w 283369"/>
                    <a:gd name="connsiteY4" fmla="*/ 0 h 269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369" h="269081">
                      <a:moveTo>
                        <a:pt x="0" y="0"/>
                      </a:moveTo>
                      <a:lnTo>
                        <a:pt x="283369" y="2381"/>
                      </a:lnTo>
                      <a:lnTo>
                        <a:pt x="240506" y="259556"/>
                      </a:lnTo>
                      <a:lnTo>
                        <a:pt x="66675" y="2690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109" name="그림 3108">
                  <a:extLst>
                    <a:ext uri="{FF2B5EF4-FFF2-40B4-BE49-F238E27FC236}">
                      <a16:creationId xmlns:a16="http://schemas.microsoft.com/office/drawing/2014/main" xmlns="" id="{6F2C8FDF-BE56-CF34-5967-EBB142A1A9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0000" b="90000" l="10000" r="90000">
                              <a14:foregroundMark x1="32195" y1="18497" x2="63415" y2="77457"/>
                              <a14:foregroundMark x1="37073" y1="23121" x2="31707" y2="60694"/>
                              <a14:foregroundMark x1="31707" y1="60694" x2="49268" y2="82081"/>
                              <a14:foregroundMark x1="49268" y1="82081" x2="49756" y2="82081"/>
                              <a14:foregroundMark x1="49756" y1="82081" x2="65366" y2="39306"/>
                              <a14:foregroundMark x1="65366" y1="39306" x2="66341" y2="20809"/>
                              <a14:foregroundMark x1="35122" y1="19075" x2="56098" y2="39884"/>
                              <a14:foregroundMark x1="56098" y1="39884" x2="54634" y2="45087"/>
                              <a14:foregroundMark x1="64878" y1="45087" x2="64390" y2="67630"/>
                              <a14:foregroundMark x1="67317" y1="56647" x2="64390" y2="73988"/>
                              <a14:foregroundMark x1="80488" y1="47399" x2="80488" y2="47399"/>
                              <a14:foregroundMark x1="67805" y1="40462" x2="71220" y2="40462"/>
                              <a14:foregroundMark x1="69828" y1="45523" x2="69268" y2="57803"/>
                              <a14:foregroundMark x1="70244" y1="36416" x2="69851" y2="45029"/>
                              <a14:foregroundMark x1="27805" y1="52587" x2="27805" y2="56647"/>
                              <a14:foregroundMark x1="27805" y1="32948" x2="27805" y2="50104"/>
                              <a14:foregroundMark x1="28209" y1="49788" x2="29268" y2="31792"/>
                              <a14:foregroundMark x1="27805" y1="56647" x2="28076" y2="52051"/>
                              <a14:foregroundMark x1="27317" y1="35838" x2="27317" y2="50162"/>
                              <a14:foregroundMark x1="13659" y1="39306" x2="30732" y2="39306"/>
                              <a14:foregroundMark x1="14146" y1="40462" x2="23527" y2="50611"/>
                              <a14:foregroundMark x1="21463" y1="49133" x2="21253" y2="50880"/>
                              <a14:foregroundMark x1="26341" y1="56069" x2="26037" y2="56088"/>
                              <a14:foregroundMark x1="16098" y1="57225" x2="13171" y2="40462"/>
                              <a14:foregroundMark x1="69268" y1="50867" x2="75005" y2="53231"/>
                              <a14:foregroundMark x1="70732" y1="39306" x2="85366" y2="38728"/>
                              <a14:foregroundMark x1="85854" y1="39306" x2="84753" y2="50177"/>
                              <a14:foregroundMark x1="72195" y1="55491" x2="73691" y2="55491"/>
                              <a14:foregroundMark x1="73902" y1="55130" x2="72683" y2="54913"/>
                              <a14:foregroundMark x1="72683" y1="55491" x2="73658" y2="55549"/>
                              <a14:foregroundMark x1="11707" y1="39884" x2="15122" y2="57225"/>
                              <a14:foregroundMark x1="13659" y1="38728" x2="12195" y2="38728"/>
                              <a14:foregroundMark x1="84390" y1="50289" x2="84390" y2="52023"/>
                              <a14:backgroundMark x1="23902" y1="57803" x2="24878" y2="57803"/>
                              <a14:backgroundMark x1="15122" y1="59538" x2="24878" y2="58382"/>
                              <a14:backgroundMark x1="72683" y1="57225" x2="84878" y2="58960"/>
                              <a14:backgroundMark x1="85183" y1="50289" x2="87317" y2="3815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9895"/>
                <a:stretch/>
              </p:blipFill>
              <p:spPr>
                <a:xfrm>
                  <a:off x="8674772" y="5616568"/>
                  <a:ext cx="1380035" cy="12925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10" name="그룹 3109">
            <a:extLst>
              <a:ext uri="{FF2B5EF4-FFF2-40B4-BE49-F238E27FC236}">
                <a16:creationId xmlns:a16="http://schemas.microsoft.com/office/drawing/2014/main" xmlns="" id="{D9499490-1CBF-7813-DCA7-7370CB947B23}"/>
              </a:ext>
            </a:extLst>
          </p:cNvPr>
          <p:cNvGrpSpPr/>
          <p:nvPr/>
        </p:nvGrpSpPr>
        <p:grpSpPr>
          <a:xfrm>
            <a:off x="10369559" y="6540695"/>
            <a:ext cx="1836371" cy="312856"/>
            <a:chOff x="6156370" y="5772582"/>
            <a:chExt cx="6033084" cy="1027836"/>
          </a:xfrm>
        </p:grpSpPr>
        <p:grpSp>
          <p:nvGrpSpPr>
            <p:cNvPr id="3111" name="그룹 3110">
              <a:extLst>
                <a:ext uri="{FF2B5EF4-FFF2-40B4-BE49-F238E27FC236}">
                  <a16:creationId xmlns:a16="http://schemas.microsoft.com/office/drawing/2014/main" xmlns="" id="{B85F3903-4EAC-3CF7-7D1B-261261C3AEED}"/>
                </a:ext>
              </a:extLst>
            </p:cNvPr>
            <p:cNvGrpSpPr/>
            <p:nvPr/>
          </p:nvGrpSpPr>
          <p:grpSpPr>
            <a:xfrm>
              <a:off x="6156370" y="5903499"/>
              <a:ext cx="996017" cy="842627"/>
              <a:chOff x="5717388" y="5519872"/>
              <a:chExt cx="2124075" cy="1638300"/>
            </a:xfrm>
          </p:grpSpPr>
          <p:sp>
            <p:nvSpPr>
              <p:cNvPr id="3120" name="자유형: 도형 3119">
                <a:extLst>
                  <a:ext uri="{FF2B5EF4-FFF2-40B4-BE49-F238E27FC236}">
                    <a16:creationId xmlns:a16="http://schemas.microsoft.com/office/drawing/2014/main" xmlns="" id="{523FF5F7-BB68-5E90-1DD2-0B38F99F6CCF}"/>
                  </a:ext>
                </a:extLst>
              </p:cNvPr>
              <p:cNvSpPr/>
              <p:nvPr/>
            </p:nvSpPr>
            <p:spPr>
              <a:xfrm flipH="1">
                <a:off x="5974714" y="6017874"/>
                <a:ext cx="381979" cy="461962"/>
              </a:xfrm>
              <a:custGeom>
                <a:avLst/>
                <a:gdLst>
                  <a:gd name="connsiteX0" fmla="*/ 12885 w 381979"/>
                  <a:gd name="connsiteY0" fmla="*/ 4762 h 461962"/>
                  <a:gd name="connsiteX1" fmla="*/ 381979 w 381979"/>
                  <a:gd name="connsiteY1" fmla="*/ 0 h 461962"/>
                  <a:gd name="connsiteX2" fmla="*/ 298635 w 381979"/>
                  <a:gd name="connsiteY2" fmla="*/ 461962 h 461962"/>
                  <a:gd name="connsiteX3" fmla="*/ 979 w 381979"/>
                  <a:gd name="connsiteY3" fmla="*/ 388144 h 461962"/>
                  <a:gd name="connsiteX4" fmla="*/ 12885 w 381979"/>
                  <a:gd name="connsiteY4" fmla="*/ 4762 h 46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979" h="461962">
                    <a:moveTo>
                      <a:pt x="12885" y="4762"/>
                    </a:moveTo>
                    <a:lnTo>
                      <a:pt x="381979" y="0"/>
                    </a:lnTo>
                    <a:lnTo>
                      <a:pt x="298635" y="461962"/>
                    </a:lnTo>
                    <a:lnTo>
                      <a:pt x="979" y="388144"/>
                    </a:lnTo>
                    <a:cubicBezTo>
                      <a:pt x="-608" y="258763"/>
                      <a:pt x="-2196" y="129381"/>
                      <a:pt x="12885" y="47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21" name="그룹 3120">
                <a:extLst>
                  <a:ext uri="{FF2B5EF4-FFF2-40B4-BE49-F238E27FC236}">
                    <a16:creationId xmlns:a16="http://schemas.microsoft.com/office/drawing/2014/main" xmlns="" id="{C59DA47D-8A6E-78A3-42A7-1756345A5AFF}"/>
                  </a:ext>
                </a:extLst>
              </p:cNvPr>
              <p:cNvGrpSpPr/>
              <p:nvPr/>
            </p:nvGrpSpPr>
            <p:grpSpPr>
              <a:xfrm>
                <a:off x="5717388" y="5519872"/>
                <a:ext cx="2124075" cy="1638300"/>
                <a:chOff x="1472829" y="816716"/>
                <a:chExt cx="2124075" cy="1638300"/>
              </a:xfrm>
            </p:grpSpPr>
            <p:sp>
              <p:nvSpPr>
                <p:cNvPr id="3122" name="자유형: 도형 3121">
                  <a:extLst>
                    <a:ext uri="{FF2B5EF4-FFF2-40B4-BE49-F238E27FC236}">
                      <a16:creationId xmlns:a16="http://schemas.microsoft.com/office/drawing/2014/main" xmlns="" id="{3354A669-D9B2-B5F3-8FAC-AC384139F4A9}"/>
                    </a:ext>
                  </a:extLst>
                </p:cNvPr>
                <p:cNvSpPr/>
                <p:nvPr/>
              </p:nvSpPr>
              <p:spPr>
                <a:xfrm>
                  <a:off x="2992238" y="1314718"/>
                  <a:ext cx="381979" cy="461962"/>
                </a:xfrm>
                <a:custGeom>
                  <a:avLst/>
                  <a:gdLst>
                    <a:gd name="connsiteX0" fmla="*/ 12885 w 381979"/>
                    <a:gd name="connsiteY0" fmla="*/ 4762 h 461962"/>
                    <a:gd name="connsiteX1" fmla="*/ 381979 w 381979"/>
                    <a:gd name="connsiteY1" fmla="*/ 0 h 461962"/>
                    <a:gd name="connsiteX2" fmla="*/ 298635 w 381979"/>
                    <a:gd name="connsiteY2" fmla="*/ 461962 h 461962"/>
                    <a:gd name="connsiteX3" fmla="*/ 979 w 381979"/>
                    <a:gd name="connsiteY3" fmla="*/ 388144 h 461962"/>
                    <a:gd name="connsiteX4" fmla="*/ 12885 w 381979"/>
                    <a:gd name="connsiteY4" fmla="*/ 47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979" h="461962">
                      <a:moveTo>
                        <a:pt x="12885" y="4762"/>
                      </a:moveTo>
                      <a:lnTo>
                        <a:pt x="381979" y="0"/>
                      </a:lnTo>
                      <a:lnTo>
                        <a:pt x="298635" y="461962"/>
                      </a:lnTo>
                      <a:lnTo>
                        <a:pt x="979" y="388144"/>
                      </a:lnTo>
                      <a:cubicBezTo>
                        <a:pt x="-608" y="258763"/>
                        <a:pt x="-2196" y="129381"/>
                        <a:pt x="12885" y="47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123" name="그림 3122">
                  <a:extLst>
                    <a:ext uri="{FF2B5EF4-FFF2-40B4-BE49-F238E27FC236}">
                      <a16:creationId xmlns:a16="http://schemas.microsoft.com/office/drawing/2014/main" xmlns="" id="{0089593B-01E3-A144-CCA9-B162594F31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>
                              <a14:foregroundMark x1="29596" y1="30814" x2="54709" y2="19186"/>
                              <a14:foregroundMark x1="54709" y1="19186" x2="71300" y2="27907"/>
                              <a14:foregroundMark x1="63229" y1="33721" x2="63677" y2="33721"/>
                              <a14:foregroundMark x1="69955" y1="24419" x2="68610" y2="66279"/>
                              <a14:foregroundMark x1="18386" y1="43023" x2="18386" y2="43023"/>
                              <a14:foregroundMark x1="79821" y1="43023" x2="79821" y2="4302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2829" y="816716"/>
                  <a:ext cx="2124075" cy="16383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12" name="그룹 3111">
              <a:extLst>
                <a:ext uri="{FF2B5EF4-FFF2-40B4-BE49-F238E27FC236}">
                  <a16:creationId xmlns:a16="http://schemas.microsoft.com/office/drawing/2014/main" xmlns="" id="{BFECF5B1-A5B8-4BFC-B33B-1CFB93FA9296}"/>
                </a:ext>
              </a:extLst>
            </p:cNvPr>
            <p:cNvGrpSpPr/>
            <p:nvPr/>
          </p:nvGrpSpPr>
          <p:grpSpPr>
            <a:xfrm>
              <a:off x="6869235" y="5873091"/>
              <a:ext cx="1155174" cy="873035"/>
              <a:chOff x="4746160" y="3347652"/>
              <a:chExt cx="2066925" cy="1562100"/>
            </a:xfrm>
          </p:grpSpPr>
          <p:sp>
            <p:nvSpPr>
              <p:cNvPr id="3118" name="타원 3117">
                <a:extLst>
                  <a:ext uri="{FF2B5EF4-FFF2-40B4-BE49-F238E27FC236}">
                    <a16:creationId xmlns:a16="http://schemas.microsoft.com/office/drawing/2014/main" xmlns="" id="{69FAD87A-2F35-B485-03E8-BACB63923E05}"/>
                  </a:ext>
                </a:extLst>
              </p:cNvPr>
              <p:cNvSpPr/>
              <p:nvPr/>
            </p:nvSpPr>
            <p:spPr>
              <a:xfrm>
                <a:off x="5536406" y="3469876"/>
                <a:ext cx="423468" cy="42346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19" name="그림 3118">
                <a:extLst>
                  <a:ext uri="{FF2B5EF4-FFF2-40B4-BE49-F238E27FC236}">
                    <a16:creationId xmlns:a16="http://schemas.microsoft.com/office/drawing/2014/main" xmlns="" id="{F13D85E7-1BBD-70DB-1A91-DD26E2DBC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0000" b="90000" l="10000" r="90000">
                            <a14:foregroundMark x1="38710" y1="26220" x2="28571" y2="65854"/>
                            <a14:foregroundMark x1="28571" y1="65854" x2="49309" y2="85976"/>
                            <a14:foregroundMark x1="49309" y1="85976" x2="50691" y2="85976"/>
                            <a14:foregroundMark x1="49770" y1="29268" x2="52535" y2="70122"/>
                            <a14:foregroundMark x1="35945" y1="54268" x2="61290" y2="53659"/>
                            <a14:foregroundMark x1="61290" y1="53659" x2="62673" y2="53049"/>
                            <a14:foregroundMark x1="44700" y1="28049" x2="51613" y2="27439"/>
                            <a14:foregroundMark x1="42396" y1="36585" x2="43779" y2="53659"/>
                            <a14:foregroundMark x1="42396" y1="16463" x2="55300" y2="29268"/>
                            <a14:foregroundMark x1="55300" y1="29268" x2="37788" y2="25610"/>
                            <a14:foregroundMark x1="52535" y1="11585" x2="56682" y2="298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46160" y="3347652"/>
                <a:ext cx="2066925" cy="1562100"/>
              </a:xfrm>
              <a:prstGeom prst="rect">
                <a:avLst/>
              </a:prstGeom>
            </p:spPr>
          </p:pic>
        </p:grpSp>
        <p:pic>
          <p:nvPicPr>
            <p:cNvPr id="3113" name="그림 3112">
              <a:extLst>
                <a:ext uri="{FF2B5EF4-FFF2-40B4-BE49-F238E27FC236}">
                  <a16:creationId xmlns:a16="http://schemas.microsoft.com/office/drawing/2014/main" xmlns="" id="{DDBFEF83-D1B5-A696-9091-51ADF9C5B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>
                          <a14:foregroundMark x1="25366" y1="48299" x2="64878" y2="52381"/>
                          <a14:foregroundMark x1="64878" y1="52381" x2="69268" y2="52381"/>
                          <a14:foregroundMark x1="27317" y1="29252" x2="49756" y2="44218"/>
                          <a14:foregroundMark x1="49756" y1="44218" x2="49756" y2="44218"/>
                          <a14:foregroundMark x1="72195" y1="38776" x2="64878" y2="537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07169" y="5988102"/>
              <a:ext cx="896716" cy="643011"/>
            </a:xfrm>
            <a:prstGeom prst="rect">
              <a:avLst/>
            </a:prstGeom>
          </p:spPr>
        </p:pic>
        <p:pic>
          <p:nvPicPr>
            <p:cNvPr id="3114" name="그림 3113">
              <a:extLst>
                <a:ext uri="{FF2B5EF4-FFF2-40B4-BE49-F238E27FC236}">
                  <a16:creationId xmlns:a16="http://schemas.microsoft.com/office/drawing/2014/main" xmlns="" id="{C1AF5319-41F8-6B55-22F6-E6143EE40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10000" b="90000" l="10000" r="90000">
                          <a14:foregroundMark x1="17204" y1="35593" x2="19892" y2="45198"/>
                          <a14:foregroundMark x1="17742" y1="33333" x2="21505" y2="37853"/>
                          <a14:foregroundMark x1="76882" y1="35028" x2="59140" y2="74011"/>
                          <a14:foregroundMark x1="59140" y1="74011" x2="59140" y2="74011"/>
                          <a14:foregroundMark x1="46774" y1="74576" x2="47312" y2="83616"/>
                          <a14:foregroundMark x1="75269" y1="31638" x2="75269" y2="31638"/>
                          <a14:foregroundMark x1="75806" y1="31073" x2="77957" y2="33898"/>
                          <a14:foregroundMark x1="73656" y1="31638" x2="79032" y2="33333"/>
                          <a14:foregroundMark x1="15054" y1="33898" x2="18817" y2="305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8925" y="5772582"/>
              <a:ext cx="1080099" cy="1027836"/>
            </a:xfrm>
            <a:prstGeom prst="rect">
              <a:avLst/>
            </a:prstGeom>
          </p:spPr>
        </p:pic>
        <p:pic>
          <p:nvPicPr>
            <p:cNvPr id="3115" name="그림 3114">
              <a:extLst>
                <a:ext uri="{FF2B5EF4-FFF2-40B4-BE49-F238E27FC236}">
                  <a16:creationId xmlns:a16="http://schemas.microsoft.com/office/drawing/2014/main" xmlns="" id="{CD17B435-DCF3-BA8A-7CCA-7570DB21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10000" r="90000">
                          <a14:foregroundMark x1="52514" y1="18405" x2="63128" y2="55215"/>
                          <a14:foregroundMark x1="34637" y1="29448" x2="27374" y2="68098"/>
                          <a14:foregroundMark x1="27374" y1="68098" x2="50279" y2="86503"/>
                          <a14:foregroundMark x1="50279" y1="86503" x2="68715" y2="64417"/>
                          <a14:foregroundMark x1="43575" y1="67485" x2="58659" y2="68098"/>
                          <a14:foregroundMark x1="31285" y1="72393" x2="51955" y2="88957"/>
                          <a14:foregroundMark x1="49162" y1="88344" x2="74302" y2="64417"/>
                          <a14:foregroundMark x1="74302" y1="64417" x2="69832" y2="63804"/>
                          <a14:foregroundMark x1="53073" y1="21472" x2="51955" y2="37423"/>
                          <a14:foregroundMark x1="51397" y1="12883" x2="56425" y2="34969"/>
                          <a14:foregroundMark x1="58101" y1="11656" x2="56425" y2="37423"/>
                          <a14:foregroundMark x1="58659" y1="12883" x2="60894" y2="33742"/>
                          <a14:foregroundMark x1="63687" y1="14724" x2="60894" y2="36810"/>
                          <a14:foregroundMark x1="65922" y1="19018" x2="63128" y2="33129"/>
                          <a14:foregroundMark x1="66480" y1="17178" x2="64804" y2="32515"/>
                          <a14:foregroundMark x1="69832" y1="31902" x2="68156" y2="44785"/>
                          <a14:foregroundMark x1="70391" y1="29448" x2="66480" y2="3374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42184" y="5813018"/>
              <a:ext cx="1014861" cy="924147"/>
            </a:xfrm>
            <a:prstGeom prst="rect">
              <a:avLst/>
            </a:prstGeom>
          </p:spPr>
        </p:pic>
        <p:pic>
          <p:nvPicPr>
            <p:cNvPr id="3116" name="그림 3115">
              <a:extLst>
                <a:ext uri="{FF2B5EF4-FFF2-40B4-BE49-F238E27FC236}">
                  <a16:creationId xmlns:a16="http://schemas.microsoft.com/office/drawing/2014/main" xmlns="" id="{AB486F4E-2238-3E46-BEFE-52F59C33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6483" y="5903499"/>
              <a:ext cx="1128950" cy="643011"/>
            </a:xfrm>
            <a:prstGeom prst="rect">
              <a:avLst/>
            </a:prstGeom>
          </p:spPr>
        </p:pic>
        <p:pic>
          <p:nvPicPr>
            <p:cNvPr id="3117" name="그림 3116">
              <a:extLst>
                <a:ext uri="{FF2B5EF4-FFF2-40B4-BE49-F238E27FC236}">
                  <a16:creationId xmlns:a16="http://schemas.microsoft.com/office/drawing/2014/main" xmlns="" id="{1DAE97FC-F4B8-E5A5-CD5F-A97E2CAAC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>
                          <a14:foregroundMark x1="20909" y1="46980" x2="84545" y2="44966"/>
                          <a14:foregroundMark x1="44091" y1="12081" x2="55455" y2="12752"/>
                          <a14:foregroundMark x1="85000" y1="52349" x2="85000" y2="523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94909" y="5895277"/>
              <a:ext cx="1194545" cy="80903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62EC288-04FC-EC54-0842-D4F3F67D1190}"/>
              </a:ext>
            </a:extLst>
          </p:cNvPr>
          <p:cNvSpPr txBox="1"/>
          <p:nvPr/>
        </p:nvSpPr>
        <p:spPr>
          <a:xfrm>
            <a:off x="4034214" y="3174028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소개</a:t>
            </a:r>
            <a:endParaRPr lang="ko-KR" altLang="en-US" sz="16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6DFA0B-A94F-EEF5-1A01-22E7E333B72F}"/>
              </a:ext>
            </a:extLst>
          </p:cNvPr>
          <p:cNvSpPr txBox="1"/>
          <p:nvPr/>
        </p:nvSpPr>
        <p:spPr>
          <a:xfrm>
            <a:off x="6755794" y="3709698"/>
            <a:ext cx="142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</a:t>
            </a:r>
            <a:r>
              <a:rPr lang="ko-KR" altLang="en-US" sz="1600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전처리</a:t>
            </a:r>
            <a:endParaRPr lang="ko-KR" altLang="en-US" sz="16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1118EC-813F-2317-D813-BF1528684408}"/>
              </a:ext>
            </a:extLst>
          </p:cNvPr>
          <p:cNvSpPr txBox="1"/>
          <p:nvPr/>
        </p:nvSpPr>
        <p:spPr>
          <a:xfrm>
            <a:off x="6649024" y="4245368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탐색</a:t>
            </a:r>
            <a:r>
              <a:rPr lang="en-US" altLang="ko-KR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(EDA)</a:t>
            </a:r>
            <a:endParaRPr lang="ko-KR" altLang="en-US" sz="16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9E16FE-2C4E-902B-FC57-CF8BF3A44811}"/>
              </a:ext>
            </a:extLst>
          </p:cNvPr>
          <p:cNvSpPr txBox="1"/>
          <p:nvPr/>
        </p:nvSpPr>
        <p:spPr>
          <a:xfrm>
            <a:off x="6785225" y="4782080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</a:t>
            </a:r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 모델 구축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3CA0DA9-2FB5-3C07-A956-E97A086AD1E7}"/>
              </a:ext>
            </a:extLst>
          </p:cNvPr>
          <p:cNvSpPr txBox="1"/>
          <p:nvPr/>
        </p:nvSpPr>
        <p:spPr>
          <a:xfrm>
            <a:off x="6785459" y="5323296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</a:t>
            </a:r>
            <a:r>
              <a:rPr lang="ko-KR" altLang="en-US" sz="1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 모델 평가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466839-E7DE-D050-806A-403BCB55183C}"/>
              </a:ext>
            </a:extLst>
          </p:cNvPr>
          <p:cNvSpPr txBox="1"/>
          <p:nvPr/>
        </p:nvSpPr>
        <p:spPr>
          <a:xfrm>
            <a:off x="6834262" y="3175816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소개</a:t>
            </a:r>
            <a:endParaRPr lang="ko-KR" altLang="en-US" sz="16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65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 </a:t>
            </a:r>
            <a:r>
              <a:rPr lang="ko-KR" altLang="en-US" sz="4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예측</a:t>
            </a:r>
            <a:r>
              <a:rPr lang="ko-KR" altLang="en-US" sz="4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 결과</a:t>
            </a:r>
            <a:endParaRPr lang="ko-KR" altLang="en-US" sz="4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1244117" y="1475938"/>
            <a:ext cx="1364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현대건설</a:t>
            </a:r>
            <a:endParaRPr lang="en-US" altLang="ko-KR" sz="2500" dirty="0" smtClean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4536158" y="1490114"/>
            <a:ext cx="19543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한국도로공사</a:t>
            </a:r>
            <a:endParaRPr lang="en-US" altLang="ko-KR" sz="2500" dirty="0" smtClean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8777248" y="1498543"/>
            <a:ext cx="13901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GS</a:t>
            </a:r>
            <a:r>
              <a:rPr lang="ko-KR" altLang="en-US" sz="2500" dirty="0" err="1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칼텍스</a:t>
            </a:r>
            <a:endParaRPr lang="en-US" altLang="ko-KR" sz="2500" dirty="0" smtClean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3464112"/>
            <a:ext cx="2297488" cy="27418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345" y="3464112"/>
            <a:ext cx="2301392" cy="27418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272" y="3453891"/>
            <a:ext cx="2296662" cy="2746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974652" y="1915933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RandomForest</a:t>
            </a:r>
            <a:endParaRPr lang="en-US" altLang="ko-KR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749" y="2628908"/>
            <a:ext cx="2523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sz="12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'max_depth': 1</a:t>
            </a:r>
            <a:r>
              <a:rPr lang="en-US" altLang="ko-KR" sz="12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'n_estimators': </a:t>
            </a:r>
            <a:r>
              <a:rPr lang="ko-KR" altLang="en-US" sz="12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55</a:t>
            </a:r>
            <a:endParaRPr lang="en-US" altLang="ko-KR" sz="12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974652" y="2285265"/>
            <a:ext cx="1921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Accuracy : </a:t>
            </a:r>
            <a:r>
              <a:rPr lang="en-US" altLang="ko-KR" dirty="0" smtClean="0">
                <a:solidFill>
                  <a:srgbClr val="F06C5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0.79	</a:t>
            </a:r>
            <a:endParaRPr lang="en-US" altLang="ko-KR" dirty="0">
              <a:solidFill>
                <a:srgbClr val="F06C5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4429756" y="1939701"/>
            <a:ext cx="243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Logistic Regression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68148" y="2548657"/>
            <a:ext cx="2523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 smtClean="0"/>
          </a:p>
          <a:p>
            <a:pPr algn="ctr"/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‘C’ : 3.6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569051" y="2318558"/>
            <a:ext cx="1921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Accuracy : </a:t>
            </a:r>
            <a:r>
              <a:rPr lang="en-US" altLang="ko-KR" dirty="0" smtClean="0">
                <a:solidFill>
                  <a:srgbClr val="F06C5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0.80</a:t>
            </a:r>
            <a:endParaRPr lang="en-US" altLang="ko-KR" dirty="0">
              <a:solidFill>
                <a:srgbClr val="F06C5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8929787" y="197559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Bagging</a:t>
            </a:r>
            <a:endParaRPr lang="en-US" altLang="ko-KR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52874" y="2503224"/>
            <a:ext cx="32307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'</a:t>
            </a:r>
            <a:r>
              <a:rPr lang="en-US" altLang="ko-KR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base_estimator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': </a:t>
            </a:r>
            <a:r>
              <a:rPr lang="en-US" altLang="ko-KR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DecisionTreeClassifier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() </a:t>
            </a:r>
            <a:r>
              <a:rPr lang="en-US" altLang="ko-KR" sz="12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'</a:t>
            </a:r>
            <a:r>
              <a:rPr lang="en-US" altLang="ko-KR" sz="12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max_depth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': 1, </a:t>
            </a:r>
            <a:endParaRPr lang="ko-KR" altLang="en-US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538271" y="2324066"/>
            <a:ext cx="1921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Accuracy : </a:t>
            </a:r>
            <a:r>
              <a:rPr lang="en-US" altLang="ko-KR" dirty="0">
                <a:solidFill>
                  <a:srgbClr val="F06C5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0.80</a:t>
            </a:r>
          </a:p>
        </p:txBody>
      </p:sp>
    </p:spTree>
    <p:extLst>
      <p:ext uri="{BB962C8B-B14F-4D97-AF65-F5344CB8AC3E}">
        <p14:creationId xmlns:p14="http://schemas.microsoft.com/office/powerpoint/2010/main" val="40946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직사각형 4104">
            <a:extLst>
              <a:ext uri="{FF2B5EF4-FFF2-40B4-BE49-F238E27FC236}">
                <a16:creationId xmlns:a16="http://schemas.microsoft.com/office/drawing/2014/main" xmlns="" id="{4B26CA2A-9690-BC44-1468-29287F86AFE3}"/>
              </a:ext>
            </a:extLst>
          </p:cNvPr>
          <p:cNvSpPr/>
          <p:nvPr/>
        </p:nvSpPr>
        <p:spPr>
          <a:xfrm>
            <a:off x="114300" y="139788"/>
            <a:ext cx="7621814" cy="6578600"/>
          </a:xfrm>
          <a:prstGeom prst="rect">
            <a:avLst/>
          </a:prstGeom>
          <a:solidFill>
            <a:srgbClr val="050F4D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D2433F-45AB-58B4-6971-9D3CFCA281BF}"/>
              </a:ext>
            </a:extLst>
          </p:cNvPr>
          <p:cNvSpPr txBox="1"/>
          <p:nvPr/>
        </p:nvSpPr>
        <p:spPr>
          <a:xfrm>
            <a:off x="8389444" y="-80618"/>
            <a:ext cx="3502884" cy="177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8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본론</a:t>
            </a:r>
            <a:r>
              <a:rPr lang="en-US" altLang="ko-KR" sz="48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ko-KR" altLang="en-US" sz="28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남자 배구 예측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9D784C6-935E-2751-84ED-1289D93D17BA}"/>
              </a:ext>
            </a:extLst>
          </p:cNvPr>
          <p:cNvSpPr txBox="1"/>
          <p:nvPr/>
        </p:nvSpPr>
        <p:spPr>
          <a:xfrm>
            <a:off x="677171" y="5698966"/>
            <a:ext cx="180156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남자 배구 선수 </a:t>
            </a:r>
            <a:endParaRPr lang="en-US" altLang="ko-KR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  <a:p>
            <a:pPr algn="ctr"/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No1. </a:t>
            </a:r>
            <a:r>
              <a:rPr lang="ko-KR" altLang="en-US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케이타</a:t>
            </a:r>
            <a:endParaRPr lang="ko-KR" altLang="en-US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4099" name="직사각형 4098">
            <a:extLst>
              <a:ext uri="{FF2B5EF4-FFF2-40B4-BE49-F238E27FC236}">
                <a16:creationId xmlns:a16="http://schemas.microsoft.com/office/drawing/2014/main" xmlns="" id="{B988EF3C-4427-F013-7815-C94E189E41E0}"/>
              </a:ext>
            </a:extLst>
          </p:cNvPr>
          <p:cNvSpPr/>
          <p:nvPr/>
        </p:nvSpPr>
        <p:spPr>
          <a:xfrm>
            <a:off x="114300" y="139700"/>
            <a:ext cx="11899900" cy="6578600"/>
          </a:xfrm>
          <a:prstGeom prst="rect">
            <a:avLst/>
          </a:prstGeom>
          <a:noFill/>
          <a:ln>
            <a:solidFill>
              <a:srgbClr val="06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4C6730-96BC-EFEE-CB7C-E679B63B102C}"/>
              </a:ext>
            </a:extLst>
          </p:cNvPr>
          <p:cNvSpPr txBox="1"/>
          <p:nvPr/>
        </p:nvSpPr>
        <p:spPr>
          <a:xfrm>
            <a:off x="3024426" y="5697321"/>
            <a:ext cx="180156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남자 배구 선수 </a:t>
            </a:r>
            <a:endParaRPr lang="en-US" altLang="ko-KR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  <a:p>
            <a:pPr algn="ctr"/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No2. </a:t>
            </a:r>
            <a:r>
              <a:rPr lang="ko-KR" altLang="en-US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나경복</a:t>
            </a:r>
            <a:endParaRPr lang="ko-KR" altLang="en-US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2707215-307F-7D50-EAC1-D0141ECFD0BB}"/>
              </a:ext>
            </a:extLst>
          </p:cNvPr>
          <p:cNvSpPr txBox="1"/>
          <p:nvPr/>
        </p:nvSpPr>
        <p:spPr>
          <a:xfrm>
            <a:off x="5372806" y="5694607"/>
            <a:ext cx="180156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남자 배구 선수 </a:t>
            </a:r>
            <a:endParaRPr lang="en-US" altLang="ko-KR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  <a:p>
            <a:pPr algn="ctr"/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No3. </a:t>
            </a: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레오</a:t>
            </a:r>
          </a:p>
        </p:txBody>
      </p:sp>
      <p:pic>
        <p:nvPicPr>
          <p:cNvPr id="2052" name="Picture 4" descr="케이타 `배구 왕은 바로 나!` [MK포토] - MK스포츠">
            <a:extLst>
              <a:ext uri="{FF2B5EF4-FFF2-40B4-BE49-F238E27FC236}">
                <a16:creationId xmlns:a16="http://schemas.microsoft.com/office/drawing/2014/main" xmlns="" id="{04071D5C-D1DD-C2E8-FD85-9ADE2C59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33" b="98869" l="6094" r="90000">
                        <a14:foregroundMark x1="47031" y1="87312" x2="54688" y2="96231"/>
                        <a14:foregroundMark x1="6094" y1="34045" x2="6094" y2="34045"/>
                        <a14:foregroundMark x1="46563" y1="7789" x2="43438" y2="19598"/>
                        <a14:foregroundMark x1="43438" y1="19598" x2="44063" y2="20729"/>
                        <a14:foregroundMark x1="44531" y1="7538" x2="51875" y2="12940"/>
                        <a14:foregroundMark x1="51875" y1="12940" x2="51875" y2="13317"/>
                        <a14:foregroundMark x1="51719" y1="30276" x2="54219" y2="42588"/>
                        <a14:foregroundMark x1="66719" y1="29146" x2="82813" y2="29397"/>
                        <a14:foregroundMark x1="14063" y1="35930" x2="22656" y2="33794"/>
                        <a14:foregroundMark x1="73594" y1="20980" x2="80625" y2="23995"/>
                        <a14:foregroundMark x1="42344" y1="9422" x2="39688" y2="16583"/>
                        <a14:foregroundMark x1="39688" y1="16583" x2="39688" y2="16583"/>
                        <a14:foregroundMark x1="40781" y1="10678" x2="46094" y2="6658"/>
                        <a14:foregroundMark x1="46094" y1="6784" x2="53281" y2="14698"/>
                        <a14:foregroundMark x1="53281" y1="14698" x2="52969" y2="18342"/>
                        <a14:foregroundMark x1="52188" y1="14070" x2="50000" y2="7789"/>
                        <a14:foregroundMark x1="50156" y1="8668" x2="52969" y2="13945"/>
                        <a14:foregroundMark x1="51875" y1="9799" x2="53594" y2="14950"/>
                        <a14:foregroundMark x1="39063" y1="14322" x2="41406" y2="20352"/>
                        <a14:foregroundMark x1="41406" y1="20226" x2="38281" y2="14447"/>
                        <a14:foregroundMark x1="38281" y1="14447" x2="42031" y2="21482"/>
                        <a14:foregroundMark x1="42031" y1="21482" x2="42188" y2="21608"/>
                        <a14:foregroundMark x1="54688" y1="96608" x2="55000" y2="98869"/>
                        <a14:foregroundMark x1="59062" y1="97613" x2="59531" y2="98492"/>
                        <a14:foregroundMark x1="69608" y1="19535" x2="71250" y2="19221"/>
                        <a14:foregroundMark x1="7969" y1="31281" x2="17656" y2="25879"/>
                        <a14:backgroundMark x1="20156" y1="27889" x2="26406" y2="25879"/>
                        <a14:backgroundMark x1="26563" y1="39698" x2="14063" y2="41332"/>
                        <a14:backgroundMark x1="14063" y1="41332" x2="14063" y2="41332"/>
                        <a14:backgroundMark x1="3906" y1="30779" x2="16875" y2="22362"/>
                        <a14:backgroundMark x1="34688" y1="49121" x2="36563" y2="54523"/>
                        <a14:backgroundMark x1="36250" y1="48116" x2="37969" y2="54020"/>
                        <a14:backgroundMark x1="38906" y1="51884" x2="37500" y2="64950"/>
                        <a14:backgroundMark x1="74219" y1="23995" x2="74219" y2="23995"/>
                        <a14:backgroundMark x1="73281" y1="23618" x2="76719" y2="25126"/>
                        <a14:backgroundMark x1="75938" y1="25503" x2="77031" y2="26005"/>
                        <a14:backgroundMark x1="68395" y1="17746" x2="75156" y2="14824"/>
                        <a14:backgroundMark x1="75156" y1="14824" x2="75156" y2="14824"/>
                        <a14:backgroundMark x1="75625" y1="24749" x2="78281" y2="26005"/>
                        <a14:backgroundMark x1="65156" y1="19221" x2="74219" y2="16709"/>
                        <a14:backgroundMark x1="74219" y1="16709" x2="74219" y2="16709"/>
                        <a14:backgroundMark x1="4219" y1="32663" x2="16719" y2="23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-33391"/>
            <a:ext cx="3369924" cy="573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팀을 이끈 나경복의 외침 ＂급할수록 기본에 충실＂">
            <a:extLst>
              <a:ext uri="{FF2B5EF4-FFF2-40B4-BE49-F238E27FC236}">
                <a16:creationId xmlns:a16="http://schemas.microsoft.com/office/drawing/2014/main" xmlns="" id="{75011961-B8C3-DC10-F503-3CC69A8B8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34" b="99809" l="9299" r="89986">
                        <a14:foregroundMark x1="26753" y1="40705" x2="36052" y2="62154"/>
                        <a14:foregroundMark x1="29471" y1="37941" x2="26753" y2="48332"/>
                        <a14:foregroundMark x1="26753" y1="48332" x2="29757" y2="59485"/>
                        <a14:foregroundMark x1="29757" y1="59485" x2="33047" y2="61868"/>
                        <a14:foregroundMark x1="55365" y1="53194" x2="54936" y2="63108"/>
                        <a14:foregroundMark x1="50787" y1="48522" x2="45923" y2="62631"/>
                        <a14:foregroundMark x1="62804" y1="38322" x2="58083" y2="62917"/>
                        <a14:foregroundMark x1="58083" y1="62917" x2="58083" y2="62917"/>
                        <a14:foregroundMark x1="61373" y1="40133" x2="51788" y2="54528"/>
                        <a14:foregroundMark x1="66094" y1="43184" x2="60515" y2="55767"/>
                        <a14:foregroundMark x1="44778" y1="80267" x2="41917" y2="98761"/>
                        <a14:foregroundMark x1="64378" y1="79886" x2="69957" y2="97712"/>
                        <a14:foregroundMark x1="69957" y1="97712" x2="69957" y2="97712"/>
                        <a14:foregroundMark x1="34907" y1="92564" x2="32189" y2="98093"/>
                        <a14:foregroundMark x1="63662" y1="96282" x2="64378" y2="99809"/>
                        <a14:foregroundMark x1="81402" y1="71020" x2="81402" y2="76835"/>
                        <a14:foregroundMark x1="72389" y1="40896" x2="82260" y2="77884"/>
                        <a14:foregroundMark x1="80544" y1="62631" x2="81402" y2="70734"/>
                        <a14:foregroundMark x1="81402" y1="70734" x2="81402" y2="70734"/>
                        <a14:foregroundMark x1="26609" y1="55005" x2="28612" y2="59962"/>
                        <a14:foregroundMark x1="47926" y1="49285" x2="60086" y2="41468"/>
                        <a14:foregroundMark x1="42489" y1="18684" x2="46495" y2="9056"/>
                        <a14:foregroundMark x1="46495" y1="9056" x2="56938" y2="9628"/>
                        <a14:foregroundMark x1="56938" y1="9628" x2="60515" y2="19066"/>
                        <a14:foregroundMark x1="60944" y1="12393" x2="60419" y2="20386"/>
                        <a14:foregroundMark x1="62375" y1="17064" x2="62375" y2="19417"/>
                        <a14:foregroundMark x1="29328" y1="38608" x2="31903" y2="47188"/>
                        <a14:foregroundMark x1="53505" y1="32316" x2="42346" y2="48236"/>
                        <a14:foregroundMark x1="42346" y1="48236" x2="42346" y2="48427"/>
                        <a14:foregroundMark x1="42346" y1="33746" x2="47210" y2="56339"/>
                        <a14:foregroundMark x1="23176" y1="41182" x2="24607" y2="54528"/>
                        <a14:foregroundMark x1="24607" y1="54528" x2="24607" y2="54528"/>
                        <a14:foregroundMark x1="25036" y1="53765" x2="29900" y2="61010"/>
                        <a14:foregroundMark x1="29900" y1="61010" x2="30329" y2="61392"/>
                        <a14:foregroundMark x1="51502" y1="6482" x2="54649" y2="5529"/>
                        <a14:foregroundMark x1="31760" y1="91802" x2="33047" y2="99142"/>
                        <a14:foregroundMark x1="31044" y1="95424" x2="31044" y2="99809"/>
                        <a14:foregroundMark x1="78112" y1="95043" x2="78112" y2="97331"/>
                        <a14:foregroundMark x1="40916" y1="38894" x2="40916" y2="38894"/>
                        <a14:foregroundMark x1="38340" y1="28408" x2="43634" y2="26120"/>
                        <a14:foregroundMark x1="38627" y1="38894" x2="48641" y2="41277"/>
                        <a14:backgroundMark x1="31474" y1="3908" x2="25894" y2="22212"/>
                        <a14:backgroundMark x1="69957" y1="55100" x2="76252" y2="73403"/>
                        <a14:backgroundMark x1="79685" y1="95234" x2="82117" y2="99047"/>
                        <a14:backgroundMark x1="7725" y1="56911" x2="2718" y2="79695"/>
                        <a14:backgroundMark x1="2718" y1="79695" x2="2718" y2="79695"/>
                        <a14:backgroundMark x1="18741" y1="57388" x2="20029" y2="98761"/>
                        <a14:backgroundMark x1="28326" y1="74929" x2="20887" y2="98379"/>
                        <a14:backgroundMark x1="20887" y1="98379" x2="20887" y2="98379"/>
                        <a14:backgroundMark x1="25608" y1="86749" x2="23891" y2="99142"/>
                        <a14:backgroundMark x1="23891" y1="99142" x2="23891" y2="99142"/>
                        <a14:backgroundMark x1="27897" y1="87321" x2="27468" y2="93613"/>
                        <a14:backgroundMark x1="26753" y1="99047" x2="26753" y2="99905"/>
                        <a14:backgroundMark x1="55365" y1="93613" x2="55365" y2="98284"/>
                        <a14:backgroundMark x1="39199" y1="20782" x2="36052" y2="24023"/>
                        <a14:backgroundMark x1="60801" y1="24786" x2="60801" y2="24786"/>
                        <a14:backgroundMark x1="60801" y1="24786" x2="62375" y2="25548"/>
                        <a14:backgroundMark x1="60515" y1="25167" x2="62375" y2="26025"/>
                        <a14:backgroundMark x1="60372" y1="25453" x2="63805" y2="21258"/>
                        <a14:backgroundMark x1="62232" y1="21640" x2="62804" y2="25643"/>
                        <a14:backgroundMark x1="63376" y1="19638" x2="61660" y2="22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81" y="595901"/>
            <a:ext cx="3232895" cy="51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김기자의 V토크] 레오는 레오다 | 중앙일보">
            <a:extLst>
              <a:ext uri="{FF2B5EF4-FFF2-40B4-BE49-F238E27FC236}">
                <a16:creationId xmlns:a16="http://schemas.microsoft.com/office/drawing/2014/main" xmlns="" id="{E4C07B7C-72A7-2D21-94D3-12D6CA87B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1" b="91435" l="9839" r="89982">
                        <a14:foregroundMark x1="54741" y1="61882" x2="48658" y2="86369"/>
                        <a14:foregroundMark x1="48658" y1="86369" x2="43649" y2="88902"/>
                        <a14:foregroundMark x1="69052" y1="62726" x2="65474" y2="91435"/>
                        <a14:foregroundMark x1="71914" y1="48854" x2="66369" y2="51508"/>
                        <a14:foregroundMark x1="71199" y1="52835" x2="71199" y2="57057"/>
                        <a14:foregroundMark x1="76208" y1="27262" x2="80322" y2="29554"/>
                        <a14:foregroundMark x1="37925" y1="10495" x2="37925" y2="10495"/>
                        <a14:foregroundMark x1="79964" y1="32207" x2="76744" y2="33534"/>
                        <a14:foregroundMark x1="50984" y1="83957" x2="52415" y2="86731"/>
                        <a14:foregroundMark x1="43828" y1="85645" x2="43828" y2="85645"/>
                        <a14:foregroundMark x1="69589" y1="87334" x2="67979" y2="89626"/>
                        <a14:foregroundMark x1="47406" y1="14837" x2="47406" y2="14837"/>
                        <a14:foregroundMark x1="45438" y1="15923" x2="45438" y2="15923"/>
                        <a14:foregroundMark x1="45081" y1="15802" x2="45081" y2="15802"/>
                        <a14:foregroundMark x1="56708" y1="24125" x2="56708" y2="24125"/>
                        <a14:foregroundMark x1="58497" y1="26900" x2="61360" y2="29433"/>
                        <a14:foregroundMark x1="72451" y1="28347" x2="72451" y2="28347"/>
                        <a14:backgroundMark x1="26655" y1="10736" x2="35242" y2="18938"/>
                        <a14:backgroundMark x1="37388" y1="17250" x2="44007" y2="17250"/>
                        <a14:backgroundMark x1="45438" y1="19542" x2="31306" y2="42943"/>
                        <a14:backgroundMark x1="89803" y1="31846" x2="81574" y2="51025"/>
                        <a14:backgroundMark x1="82648" y1="37515" x2="81216" y2="48251"/>
                        <a14:backgroundMark x1="81216" y1="48251" x2="79428" y2="51749"/>
                        <a14:backgroundMark x1="79964" y1="46924" x2="75492" y2="50663"/>
                        <a14:backgroundMark x1="59571" y1="36188" x2="52952" y2="48010"/>
                        <a14:backgroundMark x1="56172" y1="43305" x2="55456" y2="46080"/>
                        <a14:backgroundMark x1="59571" y1="39566" x2="59571" y2="39566"/>
                        <a14:backgroundMark x1="53488" y1="8565" x2="68336" y2="20748"/>
                        <a14:backgroundMark x1="44723" y1="14958" x2="44723" y2="14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7892">
            <a:off x="3145435" y="-319437"/>
            <a:ext cx="4513866" cy="669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DF3C021-35E2-3A4F-4349-E5556964FA2B}"/>
              </a:ext>
            </a:extLst>
          </p:cNvPr>
          <p:cNvSpPr txBox="1"/>
          <p:nvPr/>
        </p:nvSpPr>
        <p:spPr>
          <a:xfrm>
            <a:off x="8900471" y="4765452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탐색</a:t>
            </a:r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(EDA)</a:t>
            </a:r>
            <a:endParaRPr lang="ko-KR" altLang="en-US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3A2EEAB-CE2B-4EFD-C3EE-8B97400BD0C2}"/>
              </a:ext>
            </a:extLst>
          </p:cNvPr>
          <p:cNvSpPr txBox="1"/>
          <p:nvPr/>
        </p:nvSpPr>
        <p:spPr>
          <a:xfrm>
            <a:off x="8900471" y="543709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머신러닝</a:t>
            </a: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 모델 적합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C71F73-D064-EBBC-168D-A32AC2DA9C8E}"/>
              </a:ext>
            </a:extLst>
          </p:cNvPr>
          <p:cNvSpPr txBox="1"/>
          <p:nvPr/>
        </p:nvSpPr>
        <p:spPr>
          <a:xfrm>
            <a:off x="8926944" y="606375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머신러닝</a:t>
            </a: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 모델 평가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CB83071-1761-8D47-BCDB-D7022063BE06}"/>
              </a:ext>
            </a:extLst>
          </p:cNvPr>
          <p:cNvCxnSpPr/>
          <p:nvPr/>
        </p:nvCxnSpPr>
        <p:spPr>
          <a:xfrm>
            <a:off x="8926944" y="5257939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50A08D72-57C2-9300-A457-24B6BA215CB5}"/>
              </a:ext>
            </a:extLst>
          </p:cNvPr>
          <p:cNvCxnSpPr/>
          <p:nvPr/>
        </p:nvCxnSpPr>
        <p:spPr>
          <a:xfrm>
            <a:off x="8926944" y="5936288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A82FE2E0-4FAA-9592-7997-9D105D015D76}"/>
              </a:ext>
            </a:extLst>
          </p:cNvPr>
          <p:cNvCxnSpPr/>
          <p:nvPr/>
        </p:nvCxnSpPr>
        <p:spPr>
          <a:xfrm>
            <a:off x="8926944" y="6569655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2E97F8C-A462-BB7F-5BC7-D6FD9CCCFC70}"/>
              </a:ext>
            </a:extLst>
          </p:cNvPr>
          <p:cNvSpPr txBox="1"/>
          <p:nvPr/>
        </p:nvSpPr>
        <p:spPr>
          <a:xfrm>
            <a:off x="8926944" y="408021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</a:t>
            </a:r>
            <a:r>
              <a:rPr lang="ko-KR" altLang="en-US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전처리</a:t>
            </a:r>
            <a:endParaRPr lang="ko-KR" altLang="en-US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C5804CD8-9685-DF03-462D-F1E99CB146C1}"/>
              </a:ext>
            </a:extLst>
          </p:cNvPr>
          <p:cNvCxnSpPr/>
          <p:nvPr/>
        </p:nvCxnSpPr>
        <p:spPr>
          <a:xfrm>
            <a:off x="8953417" y="4572699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8890729" y="341202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소개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488593CA-87FF-E270-0A16-53A61C798570}"/>
              </a:ext>
            </a:extLst>
          </p:cNvPr>
          <p:cNvCxnSpPr/>
          <p:nvPr/>
        </p:nvCxnSpPr>
        <p:spPr>
          <a:xfrm>
            <a:off x="8917202" y="3904516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7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6700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</a:t>
            </a:r>
            <a:r>
              <a:rPr lang="ko-KR" altLang="en-US" sz="3200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전처리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1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목적에 맞는 데이터셋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793E98-BD12-0D64-B877-249F7467ACAC}"/>
              </a:ext>
            </a:extLst>
          </p:cNvPr>
          <p:cNvSpPr txBox="1"/>
          <p:nvPr/>
        </p:nvSpPr>
        <p:spPr>
          <a:xfrm>
            <a:off x="322866" y="1217059"/>
            <a:ext cx="94307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연구 목적의 구체화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   </a:t>
            </a:r>
            <a:r>
              <a:rPr lang="ko-KR" altLang="en-US" dirty="0">
                <a:solidFill>
                  <a:srgbClr val="C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홈팀의 이전 경기 결과를 바탕으로 오늘의 홈팀 경기 결과 예측</a:t>
            </a:r>
            <a:r>
              <a:rPr lang="en-US" altLang="ko-KR" dirty="0">
                <a:solidFill>
                  <a:srgbClr val="C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구조 변경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      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데이터셋의 행을 </a:t>
            </a:r>
            <a:r>
              <a:rPr lang="ko-KR" altLang="en-US" dirty="0" err="1">
                <a:solidFill>
                  <a:srgbClr val="00206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선수별</a:t>
            </a:r>
            <a:r>
              <a:rPr lang="ko-KR" altLang="en-US" dirty="0">
                <a:solidFill>
                  <a:srgbClr val="00206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→ </a:t>
            </a:r>
            <a:r>
              <a:rPr lang="ko-KR" altLang="en-US" dirty="0" err="1">
                <a:solidFill>
                  <a:srgbClr val="00206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경기별</a:t>
            </a:r>
            <a:r>
              <a:rPr lang="en-US" altLang="ko-KR" dirty="0">
                <a:solidFill>
                  <a:srgbClr val="00206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dirty="0">
              <a:solidFill>
                <a:srgbClr val="00206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C5F19F-507B-E147-7272-68E81CA4F808}"/>
              </a:ext>
            </a:extLst>
          </p:cNvPr>
          <p:cNvSpPr txBox="1"/>
          <p:nvPr/>
        </p:nvSpPr>
        <p:spPr>
          <a:xfrm>
            <a:off x="322866" y="5716517"/>
            <a:ext cx="11606128" cy="755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선수만 관련된 변수 삭제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이름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출전세트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_1set,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출전세트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_2set,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출전세트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_3set, 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출전세트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_4set,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출전세트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_5set,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공격종합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오픈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시간차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이동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후위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속공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퀵오픈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서브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리시브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블로킹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_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점유율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DA0F952-CC05-8B40-8C24-9608086A857E}"/>
              </a:ext>
            </a:extLst>
          </p:cNvPr>
          <p:cNvSpPr/>
          <p:nvPr/>
        </p:nvSpPr>
        <p:spPr>
          <a:xfrm>
            <a:off x="322866" y="2200646"/>
            <a:ext cx="11523237" cy="1154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163D9A6D-10E4-5395-4F3A-3CDBFA0ED4B8}"/>
              </a:ext>
            </a:extLst>
          </p:cNvPr>
          <p:cNvGrpSpPr/>
          <p:nvPr/>
        </p:nvGrpSpPr>
        <p:grpSpPr>
          <a:xfrm>
            <a:off x="168235" y="3489257"/>
            <a:ext cx="11855530" cy="2093353"/>
            <a:chOff x="168235" y="2286856"/>
            <a:chExt cx="11855530" cy="25379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98C3AD2B-8069-1F0B-DA4D-378A53ECB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2300"/>
            <a:stretch/>
          </p:blipFill>
          <p:spPr>
            <a:xfrm>
              <a:off x="168235" y="2286858"/>
              <a:ext cx="5363269" cy="2537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순서도: 병합 9">
              <a:extLst>
                <a:ext uri="{FF2B5EF4-FFF2-40B4-BE49-F238E27FC236}">
                  <a16:creationId xmlns:a16="http://schemas.microsoft.com/office/drawing/2014/main" xmlns="" id="{D963A7B3-3408-8D48-9E3B-988D7FD54D2D}"/>
                </a:ext>
              </a:extLst>
            </p:cNvPr>
            <p:cNvSpPr/>
            <p:nvPr/>
          </p:nvSpPr>
          <p:spPr>
            <a:xfrm rot="16200000">
              <a:off x="5548274" y="3392833"/>
              <a:ext cx="1095451" cy="325985"/>
            </a:xfrm>
            <a:prstGeom prst="flowChartMerge">
              <a:avLst/>
            </a:prstGeom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88AA2F77-FA80-2106-307C-465144D3A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539"/>
            <a:stretch/>
          </p:blipFill>
          <p:spPr>
            <a:xfrm>
              <a:off x="6632254" y="2286856"/>
              <a:ext cx="5391511" cy="2537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DA5A717-2E93-8F1B-8758-22DDCE5B8617}"/>
              </a:ext>
            </a:extLst>
          </p:cNvPr>
          <p:cNvSpPr txBox="1"/>
          <p:nvPr/>
        </p:nvSpPr>
        <p:spPr>
          <a:xfrm>
            <a:off x="702207" y="2261794"/>
            <a:ext cx="9952093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연구의 목적이 홈팀의 경기를 예측하는 것이기 때문에 선수별로 되어있는 데이터를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경기별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데이터로 변환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경기번호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경기날짜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팀명을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기준으로 </a:t>
            </a:r>
            <a:r>
              <a:rPr lang="en-US" altLang="ko-KR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Groupby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이용하여 경기력 지표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득점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시도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 등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그룹별 합계를 구함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종속변수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Y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 결과 변수는 홈팀의 승리 결과를 입력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(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원정 결과는 홈팀의 결과를 알면 자동으로 알 수 있음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endParaRPr lang="ko-KR" altLang="en-US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E45F7E1-E78A-AF68-EEDC-8FE95AD9292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30965" y="3489255"/>
            <a:ext cx="5392800" cy="209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6700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</a:t>
            </a:r>
            <a:r>
              <a:rPr lang="ko-KR" altLang="en-US" sz="3200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전처리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파생변수생성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1</a:t>
            </a:r>
            <a:endParaRPr lang="ko-KR" altLang="en-US" sz="32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793E98-BD12-0D64-B877-249F7467ACAC}"/>
              </a:ext>
            </a:extLst>
          </p:cNvPr>
          <p:cNvSpPr txBox="1"/>
          <p:nvPr/>
        </p:nvSpPr>
        <p:spPr>
          <a:xfrm>
            <a:off x="322866" y="121705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관중수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1656BF-E480-A82D-E407-721ABCAF068D}"/>
              </a:ext>
            </a:extLst>
          </p:cNvPr>
          <p:cNvSpPr/>
          <p:nvPr/>
        </p:nvSpPr>
        <p:spPr>
          <a:xfrm>
            <a:off x="345897" y="1675291"/>
            <a:ext cx="11523237" cy="107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A27489-1CF4-0655-1FF2-66872969C34A}"/>
              </a:ext>
            </a:extLst>
          </p:cNvPr>
          <p:cNvSpPr txBox="1"/>
          <p:nvPr/>
        </p:nvSpPr>
        <p:spPr>
          <a:xfrm>
            <a:off x="682207" y="1696807"/>
            <a:ext cx="9952093" cy="8929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홈팀의 승리 결과에 관중수는 영향을 미칠 것이라 생각하여 변수를 추가함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데이터는 프로스포츠 정보 광장에서 날씨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평균기온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관중수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데이터를 확보함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A7FC62A8-8092-4AD2-05C8-6A08F45CFA61}"/>
              </a:ext>
            </a:extLst>
          </p:cNvPr>
          <p:cNvGrpSpPr/>
          <p:nvPr/>
        </p:nvGrpSpPr>
        <p:grpSpPr>
          <a:xfrm>
            <a:off x="780141" y="2966869"/>
            <a:ext cx="10545654" cy="3409950"/>
            <a:chOff x="345897" y="3009900"/>
            <a:chExt cx="10545654" cy="34099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CA4C2174-FB06-810E-015E-AF987121DD55}"/>
                </a:ext>
              </a:extLst>
            </p:cNvPr>
            <p:cNvGrpSpPr/>
            <p:nvPr/>
          </p:nvGrpSpPr>
          <p:grpSpPr>
            <a:xfrm>
              <a:off x="345897" y="3009900"/>
              <a:ext cx="5706459" cy="3409950"/>
              <a:chOff x="322866" y="2842859"/>
              <a:chExt cx="5706459" cy="3748138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F2A674E8-A1BB-4DB4-DA37-F33011C896C6}"/>
                  </a:ext>
                </a:extLst>
              </p:cNvPr>
              <p:cNvSpPr/>
              <p:nvPr/>
            </p:nvSpPr>
            <p:spPr>
              <a:xfrm>
                <a:off x="322866" y="2842859"/>
                <a:ext cx="5706459" cy="3748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469C9E5A-C444-1642-20C4-446F5CAB3E3D}"/>
                  </a:ext>
                </a:extLst>
              </p:cNvPr>
              <p:cNvGrpSpPr/>
              <p:nvPr/>
            </p:nvGrpSpPr>
            <p:grpSpPr>
              <a:xfrm>
                <a:off x="345897" y="2916801"/>
                <a:ext cx="5636250" cy="3585772"/>
                <a:chOff x="302925" y="2869176"/>
                <a:chExt cx="5636250" cy="3585772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xmlns="" id="{463E1B41-0C65-02A3-3794-6F6BD705A9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2925" y="3271746"/>
                  <a:ext cx="5636250" cy="3183202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xmlns="" id="{A0CC54A9-7EE5-0BCA-F460-85CEB2794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8076" y="2962313"/>
                  <a:ext cx="1181099" cy="300037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xmlns="" id="{285DFC18-A920-8537-E47F-07380A4E14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-1559" b="34359"/>
                <a:stretch/>
              </p:blipFill>
              <p:spPr>
                <a:xfrm>
                  <a:off x="2313537" y="2869176"/>
                  <a:ext cx="1443208" cy="393174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순서도: 병합 16">
              <a:extLst>
                <a:ext uri="{FF2B5EF4-FFF2-40B4-BE49-F238E27FC236}">
                  <a16:creationId xmlns:a16="http://schemas.microsoft.com/office/drawing/2014/main" xmlns="" id="{14B9AE69-B318-3793-6388-87205B2D8972}"/>
                </a:ext>
              </a:extLst>
            </p:cNvPr>
            <p:cNvSpPr/>
            <p:nvPr/>
          </p:nvSpPr>
          <p:spPr>
            <a:xfrm rot="16200000">
              <a:off x="6306628" y="4392826"/>
              <a:ext cx="903554" cy="325985"/>
            </a:xfrm>
            <a:prstGeom prst="flowChartMerge">
              <a:avLst/>
            </a:prstGeom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BBE0DBA1-6331-39FB-0065-381D65C9D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835"/>
            <a:stretch/>
          </p:blipFill>
          <p:spPr>
            <a:xfrm>
              <a:off x="7464454" y="3009900"/>
              <a:ext cx="3427097" cy="34099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ACADF64-56D6-0FA5-B5AE-5F8C4A8F64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898698" y="2967618"/>
            <a:ext cx="3427200" cy="34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5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6700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</a:t>
            </a:r>
            <a:r>
              <a:rPr lang="ko-KR" altLang="en-US" sz="3200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전처리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파생변수생성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</a:t>
            </a:r>
            <a:endParaRPr lang="ko-KR" altLang="en-US" sz="32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793E98-BD12-0D64-B877-249F7467ACAC}"/>
              </a:ext>
            </a:extLst>
          </p:cNvPr>
          <p:cNvSpPr txBox="1"/>
          <p:nvPr/>
        </p:nvSpPr>
        <p:spPr>
          <a:xfrm>
            <a:off x="322866" y="121705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이전 시즌 홈팀 승률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E02DB8F-5468-B360-F2A7-74E828C95444}"/>
              </a:ext>
            </a:extLst>
          </p:cNvPr>
          <p:cNvSpPr/>
          <p:nvPr/>
        </p:nvSpPr>
        <p:spPr>
          <a:xfrm>
            <a:off x="345897" y="1675290"/>
            <a:ext cx="11523237" cy="1422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B5BBF5-C8BC-877B-00AD-574D09219BEF}"/>
              </a:ext>
            </a:extLst>
          </p:cNvPr>
          <p:cNvSpPr txBox="1"/>
          <p:nvPr/>
        </p:nvSpPr>
        <p:spPr>
          <a:xfrm>
            <a:off x="692965" y="1894420"/>
            <a:ext cx="9952093" cy="8855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이전 시즌 팀간 승률을 계산하여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홈팀 기준 승률 변수를 생성함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데이터는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KOVO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홈페이지에서 팀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기록비교를 확인하면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시즌별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팀간 승패를 확인 할 수 있음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8A2CA6EF-D0CF-EB79-98BC-6F3E7F563493}"/>
              </a:ext>
            </a:extLst>
          </p:cNvPr>
          <p:cNvGrpSpPr/>
          <p:nvPr/>
        </p:nvGrpSpPr>
        <p:grpSpPr>
          <a:xfrm>
            <a:off x="1591173" y="3368388"/>
            <a:ext cx="8855191" cy="3107362"/>
            <a:chOff x="1591173" y="3266709"/>
            <a:chExt cx="8855191" cy="310736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A68F23E6-3728-9C6D-F6B6-709E4C974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1173" y="3266709"/>
              <a:ext cx="3712342" cy="30823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F10DCB34-D175-0C98-2789-1C7C32F58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4022" y="3266709"/>
              <a:ext cx="3712342" cy="31073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순서도: 병합 20">
              <a:extLst>
                <a:ext uri="{FF2B5EF4-FFF2-40B4-BE49-F238E27FC236}">
                  <a16:creationId xmlns:a16="http://schemas.microsoft.com/office/drawing/2014/main" xmlns="" id="{29657F03-4461-76C3-76BC-4028C3EDFBB9}"/>
                </a:ext>
              </a:extLst>
            </p:cNvPr>
            <p:cNvSpPr/>
            <p:nvPr/>
          </p:nvSpPr>
          <p:spPr>
            <a:xfrm rot="16200000">
              <a:off x="5644222" y="4372941"/>
              <a:ext cx="903554" cy="325985"/>
            </a:xfrm>
            <a:prstGeom prst="flowChartMerge">
              <a:avLst/>
            </a:prstGeom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8FE988-2776-3D6A-54A9-292E1ACE931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91173" y="3368388"/>
            <a:ext cx="3711600" cy="30823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470A948-A780-3A6E-2592-E24471066B3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733280" y="3368950"/>
            <a:ext cx="3711600" cy="31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2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3331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탐색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(EDA)1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팀별 성공률 경기 지표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BE0654F-AB33-8E26-C5C4-5A0B726CC83B}"/>
              </a:ext>
            </a:extLst>
          </p:cNvPr>
          <p:cNvSpPr txBox="1"/>
          <p:nvPr/>
        </p:nvSpPr>
        <p:spPr>
          <a:xfrm>
            <a:off x="322866" y="121705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팀별 성공률 경기 지표 비교 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xmlns="" id="{EE235D39-E528-3769-C5A4-0CEBEC7B25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6239" y="1695643"/>
          <a:ext cx="11761723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843">
                  <a:extLst>
                    <a:ext uri="{9D8B030D-6E8A-4147-A177-3AD203B41FA5}">
                      <a16:colId xmlns:a16="http://schemas.microsoft.com/office/drawing/2014/main" xmlns="" val="1891306664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2842461677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2276313397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596642558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2015565134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3254750067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717354750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2739181967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421056758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749890305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1497470277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285115988"/>
                    </a:ext>
                  </a:extLst>
                </a:gridCol>
                <a:gridCol w="922740">
                  <a:extLst>
                    <a:ext uri="{9D8B030D-6E8A-4147-A177-3AD203B41FA5}">
                      <a16:colId xmlns:a16="http://schemas.microsoft.com/office/drawing/2014/main" xmlns="" val="337756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순위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 성공률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서브 성공률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디그 성공률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세트 성공률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리시브 성공률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블로킹 성공률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7186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현대캐피탈</a:t>
                      </a:r>
                    </a:p>
                  </a:txBody>
                  <a:tcPr anchor="ctr">
                    <a:solidFill>
                      <a:srgbClr val="C1D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0.523</a:t>
                      </a:r>
                    </a:p>
                  </a:txBody>
                  <a:tcPr anchor="ctr">
                    <a:solidFill>
                      <a:srgbClr val="C1DB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대한항공</a:t>
                      </a:r>
                    </a:p>
                  </a:txBody>
                  <a:tcPr anchor="ctr">
                    <a:solidFill>
                      <a:srgbClr val="BF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0.068</a:t>
                      </a:r>
                    </a:p>
                  </a:txBody>
                  <a:tcPr anchor="ctr">
                    <a:solidFill>
                      <a:srgbClr val="BF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우리카드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629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0.745</a:t>
                      </a:r>
                    </a:p>
                  </a:txBody>
                  <a:tcPr anchor="ctr">
                    <a:solidFill>
                      <a:srgbClr val="629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KB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손해보험</a:t>
                      </a:r>
                    </a:p>
                  </a:txBody>
                  <a:tcPr anchor="ctr"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0.495</a:t>
                      </a:r>
                    </a:p>
                  </a:txBody>
                  <a:tcPr anchor="ctr"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현대캐피탈</a:t>
                      </a:r>
                    </a:p>
                  </a:txBody>
                  <a:tcPr anchor="ctr">
                    <a:solidFill>
                      <a:srgbClr val="C1D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0.483</a:t>
                      </a:r>
                    </a:p>
                  </a:txBody>
                  <a:tcPr anchor="ctr">
                    <a:solidFill>
                      <a:srgbClr val="C1D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현대캐피탈</a:t>
                      </a:r>
                    </a:p>
                  </a:txBody>
                  <a:tcPr anchor="ctr">
                    <a:solidFill>
                      <a:srgbClr val="C1D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0.202</a:t>
                      </a:r>
                    </a:p>
                  </a:txBody>
                  <a:tcPr anchor="ctr">
                    <a:solidFill>
                      <a:srgbClr val="C1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395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대한항공</a:t>
                      </a:r>
                    </a:p>
                  </a:txBody>
                  <a:tcPr anchor="ctr">
                    <a:solidFill>
                      <a:srgbClr val="BF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0.522</a:t>
                      </a:r>
                    </a:p>
                  </a:txBody>
                  <a:tcPr anchor="ctr">
                    <a:solidFill>
                      <a:srgbClr val="BF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KB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손해보험</a:t>
                      </a:r>
                    </a:p>
                  </a:txBody>
                  <a:tcPr anchor="ctr"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0.067</a:t>
                      </a:r>
                    </a:p>
                  </a:txBody>
                  <a:tcPr anchor="ctr"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OK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금융그룹</a:t>
                      </a:r>
                    </a:p>
                  </a:txBody>
                  <a:tcPr anchor="ctr">
                    <a:solidFill>
                      <a:srgbClr val="F6C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0.738</a:t>
                      </a:r>
                    </a:p>
                  </a:txBody>
                  <a:tcPr anchor="ctr">
                    <a:solidFill>
                      <a:srgbClr val="F6C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대한항공</a:t>
                      </a:r>
                    </a:p>
                  </a:txBody>
                  <a:tcPr anchor="ctr">
                    <a:solidFill>
                      <a:srgbClr val="BF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0.494</a:t>
                      </a:r>
                    </a:p>
                  </a:txBody>
                  <a:tcPr anchor="ctr">
                    <a:solidFill>
                      <a:srgbClr val="BF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대한항공</a:t>
                      </a:r>
                    </a:p>
                  </a:txBody>
                  <a:tcPr anchor="ctr">
                    <a:solidFill>
                      <a:srgbClr val="BF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0.459</a:t>
                      </a:r>
                    </a:p>
                  </a:txBody>
                  <a:tcPr anchor="ctr">
                    <a:solidFill>
                      <a:srgbClr val="BF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한국전력</a:t>
                      </a:r>
                    </a:p>
                  </a:txBody>
                  <a:tcPr anchor="ctr">
                    <a:solidFill>
                      <a:srgbClr val="F4B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0.189</a:t>
                      </a:r>
                    </a:p>
                  </a:txBody>
                  <a:tcPr anchor="ctr">
                    <a:solidFill>
                      <a:srgbClr val="F4B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584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KB</a:t>
                      </a:r>
                      <a:r>
                        <a:rPr lang="ko-KR" altLang="en-US" sz="8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손해보험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0519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OK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금융그룹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한국전력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현대캐피탈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한국전력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OK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금융그룹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7907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삼성화재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우리카드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현대캐피탈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삼성화재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OK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금융그룹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대한항공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8916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우리카드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현대캐피탈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대한항공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우리카드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우리카드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err="1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우리카드</a:t>
                      </a:r>
                      <a:endParaRPr lang="ko-KR" altLang="en-US" sz="800" dirty="0">
                        <a:effectLst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3341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OK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금융그룹</a:t>
                      </a:r>
                    </a:p>
                  </a:txBody>
                  <a:tcPr anchor="ctr">
                    <a:solidFill>
                      <a:srgbClr val="F6C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0.501</a:t>
                      </a:r>
                    </a:p>
                  </a:txBody>
                  <a:tcPr anchor="ctr">
                    <a:solidFill>
                      <a:srgbClr val="F6C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삼성화재</a:t>
                      </a:r>
                    </a:p>
                  </a:txBody>
                  <a:tcPr anchor="ctr">
                    <a:solidFill>
                      <a:srgbClr val="86A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0.051</a:t>
                      </a:r>
                    </a:p>
                  </a:txBody>
                  <a:tcPr anchor="ctr">
                    <a:solidFill>
                      <a:srgbClr val="86A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KB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손해보험</a:t>
                      </a:r>
                    </a:p>
                  </a:txBody>
                  <a:tcPr anchor="ctr"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0.732</a:t>
                      </a:r>
                    </a:p>
                  </a:txBody>
                  <a:tcPr anchor="ctr"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OK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금융그룹</a:t>
                      </a:r>
                    </a:p>
                  </a:txBody>
                  <a:tcPr anchor="ctr">
                    <a:solidFill>
                      <a:srgbClr val="F6C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0.478</a:t>
                      </a:r>
                    </a:p>
                  </a:txBody>
                  <a:tcPr anchor="ctr">
                    <a:solidFill>
                      <a:srgbClr val="F6C8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삼성화재</a:t>
                      </a:r>
                    </a:p>
                  </a:txBody>
                  <a:tcPr anchor="ctr">
                    <a:solidFill>
                      <a:srgbClr val="86A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0.419</a:t>
                      </a:r>
                    </a:p>
                  </a:txBody>
                  <a:tcPr anchor="ctr">
                    <a:solidFill>
                      <a:srgbClr val="86A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삼성화재</a:t>
                      </a:r>
                    </a:p>
                  </a:txBody>
                  <a:tcPr anchor="ctr">
                    <a:solidFill>
                      <a:srgbClr val="86A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0.178</a:t>
                      </a:r>
                    </a:p>
                  </a:txBody>
                  <a:tcPr anchor="ctr">
                    <a:solidFill>
                      <a:srgbClr val="86A6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486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</a:t>
                      </a:r>
                      <a:endParaRPr lang="ko-KR" altLang="en-US" sz="80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한국전력</a:t>
                      </a:r>
                    </a:p>
                  </a:txBody>
                  <a:tcPr anchor="ctr">
                    <a:solidFill>
                      <a:srgbClr val="F4B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0.485</a:t>
                      </a:r>
                    </a:p>
                  </a:txBody>
                  <a:tcPr anchor="ctr">
                    <a:solidFill>
                      <a:srgbClr val="F4B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한국전력</a:t>
                      </a:r>
                    </a:p>
                  </a:txBody>
                  <a:tcPr anchor="ctr">
                    <a:solidFill>
                      <a:srgbClr val="F4B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0.048</a:t>
                      </a:r>
                    </a:p>
                  </a:txBody>
                  <a:tcPr anchor="ctr">
                    <a:solidFill>
                      <a:srgbClr val="F4B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삼성화재</a:t>
                      </a:r>
                    </a:p>
                  </a:txBody>
                  <a:tcPr anchor="ctr">
                    <a:solidFill>
                      <a:srgbClr val="86A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0.729</a:t>
                      </a:r>
                    </a:p>
                  </a:txBody>
                  <a:tcPr anchor="ctr">
                    <a:solidFill>
                      <a:srgbClr val="86A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한국전력</a:t>
                      </a:r>
                    </a:p>
                  </a:txBody>
                  <a:tcPr anchor="ctr">
                    <a:solidFill>
                      <a:srgbClr val="F4B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0.456</a:t>
                      </a:r>
                    </a:p>
                  </a:txBody>
                  <a:tcPr anchor="ctr">
                    <a:solidFill>
                      <a:srgbClr val="F4B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KB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손해보험</a:t>
                      </a:r>
                    </a:p>
                  </a:txBody>
                  <a:tcPr anchor="ctr"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0.413</a:t>
                      </a:r>
                    </a:p>
                  </a:txBody>
                  <a:tcPr anchor="ctr"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KB</a:t>
                      </a:r>
                      <a:r>
                        <a:rPr lang="ko-KR" altLang="en-US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손해보험</a:t>
                      </a:r>
                    </a:p>
                  </a:txBody>
                  <a:tcPr anchor="ctr"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0.173</a:t>
                      </a:r>
                    </a:p>
                  </a:txBody>
                  <a:tcPr anchor="ctr">
                    <a:solidFill>
                      <a:srgbClr val="FFFF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5543799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DEA866B-794F-69B7-C3BC-A25BB7E4F5DB}"/>
              </a:ext>
            </a:extLst>
          </p:cNvPr>
          <p:cNvGrpSpPr/>
          <p:nvPr/>
        </p:nvGrpSpPr>
        <p:grpSpPr>
          <a:xfrm>
            <a:off x="196239" y="4859903"/>
            <a:ext cx="11761722" cy="1562076"/>
            <a:chOff x="322867" y="4873215"/>
            <a:chExt cx="12609007" cy="15620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049001E2-793F-666B-1B9B-06B560638417}"/>
                </a:ext>
              </a:extLst>
            </p:cNvPr>
            <p:cNvSpPr/>
            <p:nvPr/>
          </p:nvSpPr>
          <p:spPr>
            <a:xfrm>
              <a:off x="322867" y="4873215"/>
              <a:ext cx="6153348" cy="1562076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21A78169-49E5-1736-5CD1-F41385B6CE72}"/>
                </a:ext>
              </a:extLst>
            </p:cNvPr>
            <p:cNvSpPr/>
            <p:nvPr/>
          </p:nvSpPr>
          <p:spPr>
            <a:xfrm>
              <a:off x="6778526" y="4873215"/>
              <a:ext cx="6153348" cy="1562076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877DDEB-23A7-CC70-1348-F396B6595D50}"/>
              </a:ext>
            </a:extLst>
          </p:cNvPr>
          <p:cNvSpPr txBox="1"/>
          <p:nvPr/>
        </p:nvSpPr>
        <p:spPr>
          <a:xfrm>
            <a:off x="392060" y="4993520"/>
            <a:ext cx="53324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현대캐피탈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 공격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리시브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블로킹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en-US" altLang="ko-KR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대한항공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 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서브 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공격 세트 리시브 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en-US" altLang="ko-KR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KB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손해보험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         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세트 성공률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서브 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DB311B9-9F24-1A51-F1E1-0C844AD72611}"/>
              </a:ext>
            </a:extLst>
          </p:cNvPr>
          <p:cNvSpPr txBox="1"/>
          <p:nvPr/>
        </p:nvSpPr>
        <p:spPr>
          <a:xfrm>
            <a:off x="6334125" y="4993520"/>
            <a:ext cx="5553075" cy="1161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한국전력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서브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세트 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en-US" altLang="ko-KR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KB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손해보험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리시브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블로킹 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  <a:endParaRPr lang="en-US" altLang="ko-KR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삼성화재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6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디그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성공률 </a:t>
            </a:r>
            <a:r>
              <a:rPr lang="en-US" altLang="ko-KR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</a:p>
        </p:txBody>
      </p:sp>
    </p:spTree>
    <p:extLst>
      <p:ext uri="{BB962C8B-B14F-4D97-AF65-F5344CB8AC3E}">
        <p14:creationId xmlns:p14="http://schemas.microsoft.com/office/powerpoint/2010/main" val="233235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919262C-A3D7-1357-8708-5E87777847B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202" y="1763802"/>
            <a:ext cx="1558800" cy="21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477FAB-D79B-B434-B2F5-C4047552C1D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23042" y="1763802"/>
            <a:ext cx="1558800" cy="21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C6E6A20-29FB-A69E-83ED-C83DBC81487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55501" y="1801606"/>
            <a:ext cx="1558800" cy="21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2B34D72-C6F7-651B-F191-526069B599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69667" y="1801606"/>
            <a:ext cx="1558800" cy="21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02F23D5-5BAB-9C76-0682-00CB44B6ED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689639" y="1784545"/>
            <a:ext cx="1558800" cy="21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9A918AB9-0766-A6CC-D9FE-5970DAE150E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19406" y="1801606"/>
            <a:ext cx="1558800" cy="21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DE00566-2A59-E051-CA93-82B58AFB0F9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33334" y="1759604"/>
            <a:ext cx="1558800" cy="21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3331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탐색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(EDA)2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팀별 공격 세부 항목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BE0654F-AB33-8E26-C5C4-5A0B726CC83B}"/>
              </a:ext>
            </a:extLst>
          </p:cNvPr>
          <p:cNvSpPr txBox="1"/>
          <p:nvPr/>
        </p:nvSpPr>
        <p:spPr>
          <a:xfrm>
            <a:off x="322866" y="121705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팀별 공격 세부 항목 비교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7E9303BF-05EB-18C4-D09B-960E8731D7DE}"/>
              </a:ext>
            </a:extLst>
          </p:cNvPr>
          <p:cNvGrpSpPr/>
          <p:nvPr/>
        </p:nvGrpSpPr>
        <p:grpSpPr>
          <a:xfrm>
            <a:off x="635201" y="2699504"/>
            <a:ext cx="11109721" cy="448804"/>
            <a:chOff x="1120587" y="2638487"/>
            <a:chExt cx="15396574" cy="4187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14B5F007-AEEA-6309-6B51-0003B3FF8F99}"/>
                </a:ext>
              </a:extLst>
            </p:cNvPr>
            <p:cNvSpPr txBox="1"/>
            <p:nvPr/>
          </p:nvSpPr>
          <p:spPr>
            <a:xfrm>
              <a:off x="1120587" y="2683921"/>
              <a:ext cx="927406" cy="373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대한항공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1CC83465-1E1D-1438-C3DC-23919B7ED0E3}"/>
                </a:ext>
              </a:extLst>
            </p:cNvPr>
            <p:cNvSpPr txBox="1"/>
            <p:nvPr/>
          </p:nvSpPr>
          <p:spPr>
            <a:xfrm>
              <a:off x="3508962" y="2638487"/>
              <a:ext cx="996271" cy="22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삼성화재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5FD0ED2-C3F2-A996-4DA3-900188B670F4}"/>
                </a:ext>
              </a:extLst>
            </p:cNvPr>
            <p:cNvSpPr txBox="1"/>
            <p:nvPr/>
          </p:nvSpPr>
          <p:spPr>
            <a:xfrm>
              <a:off x="5707634" y="2684917"/>
              <a:ext cx="1249080" cy="22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 err="1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우리카드</a:t>
              </a:r>
              <a:endPara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75C5E78D-A104-204E-A658-D8F2BE0D3F3F}"/>
                </a:ext>
              </a:extLst>
            </p:cNvPr>
            <p:cNvSpPr txBox="1"/>
            <p:nvPr/>
          </p:nvSpPr>
          <p:spPr>
            <a:xfrm>
              <a:off x="8063043" y="2683921"/>
              <a:ext cx="1277604" cy="22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한국전력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6F9C863-60D8-931E-4B45-446CD69E5A19}"/>
                </a:ext>
              </a:extLst>
            </p:cNvPr>
            <p:cNvSpPr txBox="1"/>
            <p:nvPr/>
          </p:nvSpPr>
          <p:spPr>
            <a:xfrm>
              <a:off x="10616355" y="2674410"/>
              <a:ext cx="1164768" cy="22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현대캐피탈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FBB4F26-809C-10B0-D162-8C5DB2A1FAA4}"/>
                </a:ext>
              </a:extLst>
            </p:cNvPr>
            <p:cNvSpPr txBox="1"/>
            <p:nvPr/>
          </p:nvSpPr>
          <p:spPr>
            <a:xfrm>
              <a:off x="12784087" y="2674410"/>
              <a:ext cx="1271602" cy="229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KB</a:t>
              </a:r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손해보험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01D2B52-E120-4066-8824-9FB98A3759A8}"/>
                </a:ext>
              </a:extLst>
            </p:cNvPr>
            <p:cNvSpPr txBox="1"/>
            <p:nvPr/>
          </p:nvSpPr>
          <p:spPr>
            <a:xfrm>
              <a:off x="15245559" y="2674410"/>
              <a:ext cx="1271602" cy="236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OK</a:t>
              </a:r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금융그룹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A6FB716-620F-1EBA-1E12-692A03046B43}"/>
              </a:ext>
            </a:extLst>
          </p:cNvPr>
          <p:cNvSpPr txBox="1"/>
          <p:nvPr/>
        </p:nvSpPr>
        <p:spPr>
          <a:xfrm>
            <a:off x="1232305" y="1837752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9775309-CDBB-D9B8-348B-E5A58FB5C1BC}"/>
              </a:ext>
            </a:extLst>
          </p:cNvPr>
          <p:cNvSpPr txBox="1"/>
          <p:nvPr/>
        </p:nvSpPr>
        <p:spPr>
          <a:xfrm>
            <a:off x="2945272" y="1837751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9DC2592-E34A-B9C7-D45C-D83B83DF9618}"/>
              </a:ext>
            </a:extLst>
          </p:cNvPr>
          <p:cNvSpPr txBox="1"/>
          <p:nvPr/>
        </p:nvSpPr>
        <p:spPr>
          <a:xfrm>
            <a:off x="4645208" y="1826558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1B89767-DFCC-78B7-78C4-AEA0BA99D903}"/>
              </a:ext>
            </a:extLst>
          </p:cNvPr>
          <p:cNvSpPr txBox="1"/>
          <p:nvPr/>
        </p:nvSpPr>
        <p:spPr>
          <a:xfrm>
            <a:off x="6371207" y="1825490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4632605-FD14-F13B-99ED-6DF2330E259E}"/>
              </a:ext>
            </a:extLst>
          </p:cNvPr>
          <p:cNvSpPr txBox="1"/>
          <p:nvPr/>
        </p:nvSpPr>
        <p:spPr>
          <a:xfrm>
            <a:off x="8084175" y="1837751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DAF3853-5FCE-0645-E809-B87AF6069918}"/>
              </a:ext>
            </a:extLst>
          </p:cNvPr>
          <p:cNvSpPr txBox="1"/>
          <p:nvPr/>
        </p:nvSpPr>
        <p:spPr>
          <a:xfrm>
            <a:off x="9874331" y="1837751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AB73747-10D0-BA22-E93C-A9AD0CA6D435}"/>
              </a:ext>
            </a:extLst>
          </p:cNvPr>
          <p:cNvSpPr txBox="1"/>
          <p:nvPr/>
        </p:nvSpPr>
        <p:spPr>
          <a:xfrm>
            <a:off x="11587298" y="1837751"/>
            <a:ext cx="5167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549BAE1-B308-3FFF-D3BD-80B639DBC53B}"/>
              </a:ext>
            </a:extLst>
          </p:cNvPr>
          <p:cNvSpPr txBox="1"/>
          <p:nvPr/>
        </p:nvSpPr>
        <p:spPr>
          <a:xfrm flipH="1">
            <a:off x="168680" y="1825490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CAAEEF7-5439-B770-5296-0075874D6808}"/>
              </a:ext>
            </a:extLst>
          </p:cNvPr>
          <p:cNvSpPr txBox="1"/>
          <p:nvPr/>
        </p:nvSpPr>
        <p:spPr>
          <a:xfrm flipH="1">
            <a:off x="1878069" y="1837750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1AEB88E-7110-430A-D219-198C5C07FB30}"/>
              </a:ext>
            </a:extLst>
          </p:cNvPr>
          <p:cNvSpPr txBox="1"/>
          <p:nvPr/>
        </p:nvSpPr>
        <p:spPr>
          <a:xfrm flipH="1">
            <a:off x="3539247" y="1825490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8F9895A-3975-FC7C-4BE4-06173A940EE5}"/>
              </a:ext>
            </a:extLst>
          </p:cNvPr>
          <p:cNvSpPr txBox="1"/>
          <p:nvPr/>
        </p:nvSpPr>
        <p:spPr>
          <a:xfrm flipH="1">
            <a:off x="5277205" y="183774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DBA88BD-0FC1-D456-359F-045263A29DC5}"/>
              </a:ext>
            </a:extLst>
          </p:cNvPr>
          <p:cNvSpPr txBox="1"/>
          <p:nvPr/>
        </p:nvSpPr>
        <p:spPr>
          <a:xfrm flipH="1">
            <a:off x="6965182" y="1825490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8662BDE-B63E-C678-DAED-3121E8233515}"/>
              </a:ext>
            </a:extLst>
          </p:cNvPr>
          <p:cNvSpPr txBox="1"/>
          <p:nvPr/>
        </p:nvSpPr>
        <p:spPr>
          <a:xfrm flipH="1">
            <a:off x="8676176" y="1834283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C9A8182-93A1-0E22-E1E9-352CD3A10C94}"/>
              </a:ext>
            </a:extLst>
          </p:cNvPr>
          <p:cNvSpPr txBox="1"/>
          <p:nvPr/>
        </p:nvSpPr>
        <p:spPr>
          <a:xfrm flipH="1">
            <a:off x="10391118" y="1825490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시간차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7282ABA-A94F-2088-9570-6CEEE044EADD}"/>
              </a:ext>
            </a:extLst>
          </p:cNvPr>
          <p:cNvSpPr txBox="1"/>
          <p:nvPr/>
        </p:nvSpPr>
        <p:spPr>
          <a:xfrm flipH="1">
            <a:off x="92871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742FFE8-1AEC-6ED5-FBB9-EA05F97E17B6}"/>
              </a:ext>
            </a:extLst>
          </p:cNvPr>
          <p:cNvSpPr txBox="1"/>
          <p:nvPr/>
        </p:nvSpPr>
        <p:spPr>
          <a:xfrm flipH="1">
            <a:off x="1826280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18C1F56-89D9-B880-705B-383EFB7582FE}"/>
              </a:ext>
            </a:extLst>
          </p:cNvPr>
          <p:cNvSpPr txBox="1"/>
          <p:nvPr/>
        </p:nvSpPr>
        <p:spPr>
          <a:xfrm flipH="1">
            <a:off x="3595993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CAC10EF-76A6-76AC-ABD2-B87F05FD5F4D}"/>
              </a:ext>
            </a:extLst>
          </p:cNvPr>
          <p:cNvSpPr txBox="1"/>
          <p:nvPr/>
        </p:nvSpPr>
        <p:spPr>
          <a:xfrm flipH="1">
            <a:off x="5259768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09998C1-48CF-4313-9838-92D9741285F5}"/>
              </a:ext>
            </a:extLst>
          </p:cNvPr>
          <p:cNvSpPr txBox="1"/>
          <p:nvPr/>
        </p:nvSpPr>
        <p:spPr>
          <a:xfrm flipH="1">
            <a:off x="6975115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FC3E9E3-3400-03D7-A02D-44A5837F6BE9}"/>
              </a:ext>
            </a:extLst>
          </p:cNvPr>
          <p:cNvSpPr txBox="1"/>
          <p:nvPr/>
        </p:nvSpPr>
        <p:spPr>
          <a:xfrm flipH="1">
            <a:off x="8683728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2081E60-5310-9C49-1D34-3F04BC31EE74}"/>
              </a:ext>
            </a:extLst>
          </p:cNvPr>
          <p:cNvSpPr txBox="1"/>
          <p:nvPr/>
        </p:nvSpPr>
        <p:spPr>
          <a:xfrm flipH="1">
            <a:off x="10415589" y="2876755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이동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3624F51-A0A1-0E15-7F1B-D62132FBBA6C}"/>
              </a:ext>
            </a:extLst>
          </p:cNvPr>
          <p:cNvSpPr txBox="1"/>
          <p:nvPr/>
        </p:nvSpPr>
        <p:spPr>
          <a:xfrm flipH="1">
            <a:off x="192282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AB1D685-55E4-146E-1626-9F6B30738B19}"/>
              </a:ext>
            </a:extLst>
          </p:cNvPr>
          <p:cNvSpPr txBox="1"/>
          <p:nvPr/>
        </p:nvSpPr>
        <p:spPr>
          <a:xfrm flipH="1">
            <a:off x="1891373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7D4D4CC-097E-B149-BA48-16B2475D1DFC}"/>
              </a:ext>
            </a:extLst>
          </p:cNvPr>
          <p:cNvSpPr txBox="1"/>
          <p:nvPr/>
        </p:nvSpPr>
        <p:spPr>
          <a:xfrm flipH="1">
            <a:off x="3595992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42CBB3C-6DC0-65FB-B7EE-8B3AC4DDAB57}"/>
              </a:ext>
            </a:extLst>
          </p:cNvPr>
          <p:cNvSpPr txBox="1"/>
          <p:nvPr/>
        </p:nvSpPr>
        <p:spPr>
          <a:xfrm flipH="1">
            <a:off x="5317276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53F6B4C-B33B-51A7-3CE9-8EFAC9B862BD}"/>
              </a:ext>
            </a:extLst>
          </p:cNvPr>
          <p:cNvSpPr txBox="1"/>
          <p:nvPr/>
        </p:nvSpPr>
        <p:spPr>
          <a:xfrm flipH="1">
            <a:off x="6975115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0669324-A5C2-EF93-CA67-3AA77FB4B721}"/>
              </a:ext>
            </a:extLst>
          </p:cNvPr>
          <p:cNvSpPr txBox="1"/>
          <p:nvPr/>
        </p:nvSpPr>
        <p:spPr>
          <a:xfrm flipH="1">
            <a:off x="8716649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7B9721D-88CA-4857-89C6-B7795A17F444}"/>
              </a:ext>
            </a:extLst>
          </p:cNvPr>
          <p:cNvSpPr txBox="1"/>
          <p:nvPr/>
        </p:nvSpPr>
        <p:spPr>
          <a:xfrm flipH="1">
            <a:off x="10415589" y="364133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후위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30ED95B-3F87-5C9D-DCEA-F7D8906D6EFD}"/>
              </a:ext>
            </a:extLst>
          </p:cNvPr>
          <p:cNvSpPr txBox="1"/>
          <p:nvPr/>
        </p:nvSpPr>
        <p:spPr>
          <a:xfrm flipH="1">
            <a:off x="1402403" y="3658349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364C5BE-8FDF-E1C7-EFE8-6A5E314806FF}"/>
              </a:ext>
            </a:extLst>
          </p:cNvPr>
          <p:cNvSpPr txBox="1"/>
          <p:nvPr/>
        </p:nvSpPr>
        <p:spPr>
          <a:xfrm flipH="1">
            <a:off x="6530412" y="3641338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82CADA4-55EE-AC4C-931D-FADDBD4AE942}"/>
              </a:ext>
            </a:extLst>
          </p:cNvPr>
          <p:cNvSpPr txBox="1"/>
          <p:nvPr/>
        </p:nvSpPr>
        <p:spPr>
          <a:xfrm flipH="1">
            <a:off x="3077463" y="3656184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147747E-04C7-03F3-7A0F-09846C6A9FF2}"/>
              </a:ext>
            </a:extLst>
          </p:cNvPr>
          <p:cNvSpPr txBox="1"/>
          <p:nvPr/>
        </p:nvSpPr>
        <p:spPr>
          <a:xfrm flipH="1">
            <a:off x="4827401" y="3656184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EC54036-C0F0-775C-47BA-9AE7241515CA}"/>
              </a:ext>
            </a:extLst>
          </p:cNvPr>
          <p:cNvSpPr txBox="1"/>
          <p:nvPr/>
        </p:nvSpPr>
        <p:spPr>
          <a:xfrm flipH="1">
            <a:off x="8227679" y="3641338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FFD5B93-119D-D57C-5726-5144D5E299EB}"/>
              </a:ext>
            </a:extLst>
          </p:cNvPr>
          <p:cNvSpPr txBox="1"/>
          <p:nvPr/>
        </p:nvSpPr>
        <p:spPr>
          <a:xfrm flipH="1">
            <a:off x="9907759" y="3641338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3933E9C-921D-F6AF-4A0B-FC669FA2EFD2}"/>
              </a:ext>
            </a:extLst>
          </p:cNvPr>
          <p:cNvSpPr txBox="1"/>
          <p:nvPr/>
        </p:nvSpPr>
        <p:spPr>
          <a:xfrm flipH="1">
            <a:off x="11665123" y="3641338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속공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1A775377-BF42-CD04-E77E-267B0450388C}"/>
              </a:ext>
            </a:extLst>
          </p:cNvPr>
          <p:cNvSpPr txBox="1"/>
          <p:nvPr/>
        </p:nvSpPr>
        <p:spPr>
          <a:xfrm flipH="1">
            <a:off x="1277735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BEE826A4-75E9-5551-B6E1-FF15236F7DDC}"/>
              </a:ext>
            </a:extLst>
          </p:cNvPr>
          <p:cNvSpPr txBox="1"/>
          <p:nvPr/>
        </p:nvSpPr>
        <p:spPr>
          <a:xfrm flipH="1">
            <a:off x="2972885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25D9D1F-0535-4887-C77E-3177779522A6}"/>
              </a:ext>
            </a:extLst>
          </p:cNvPr>
          <p:cNvSpPr txBox="1"/>
          <p:nvPr/>
        </p:nvSpPr>
        <p:spPr>
          <a:xfrm flipH="1">
            <a:off x="4687395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684AFFA-5FB7-020C-236F-B54038ECC62E}"/>
              </a:ext>
            </a:extLst>
          </p:cNvPr>
          <p:cNvSpPr txBox="1"/>
          <p:nvPr/>
        </p:nvSpPr>
        <p:spPr>
          <a:xfrm flipH="1">
            <a:off x="6392683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C24F32DA-2D4F-1C9D-05DC-F0F8A7B5CDBC}"/>
              </a:ext>
            </a:extLst>
          </p:cNvPr>
          <p:cNvSpPr txBox="1"/>
          <p:nvPr/>
        </p:nvSpPr>
        <p:spPr>
          <a:xfrm flipH="1">
            <a:off x="8165509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7B31D4E1-009F-24FA-C316-BD21E5BE3B73}"/>
              </a:ext>
            </a:extLst>
          </p:cNvPr>
          <p:cNvSpPr txBox="1"/>
          <p:nvPr/>
        </p:nvSpPr>
        <p:spPr>
          <a:xfrm flipH="1">
            <a:off x="9936103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141CA1D-0368-F74C-1379-3B746E4BA3A2}"/>
              </a:ext>
            </a:extLst>
          </p:cNvPr>
          <p:cNvSpPr txBox="1"/>
          <p:nvPr/>
        </p:nvSpPr>
        <p:spPr>
          <a:xfrm flipH="1">
            <a:off x="11574318" y="2926872"/>
            <a:ext cx="669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퀵오픈</a:t>
            </a:r>
            <a:endParaRPr lang="ko-KR" altLang="en-US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62" name="표 62">
            <a:extLst>
              <a:ext uri="{FF2B5EF4-FFF2-40B4-BE49-F238E27FC236}">
                <a16:creationId xmlns:a16="http://schemas.microsoft.com/office/drawing/2014/main" xmlns="" id="{E44E91E5-0861-1C4D-1C3B-D149BAA426D5}"/>
              </a:ext>
            </a:extLst>
          </p:cNvPr>
          <p:cNvGraphicFramePr>
            <a:graphicFrameLocks noGrp="1"/>
          </p:cNvGraphicFramePr>
          <p:nvPr/>
        </p:nvGraphicFramePr>
        <p:xfrm>
          <a:off x="190500" y="4037062"/>
          <a:ext cx="11836400" cy="2279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xmlns="" val="726693769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1469111419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3152552668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1077430560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313263287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4292369780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3264086120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1943003045"/>
                    </a:ext>
                  </a:extLst>
                </a:gridCol>
              </a:tblGrid>
              <a:tr h="7599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대한항공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삼성화재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우리카드</a:t>
                      </a:r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한국전력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흥국생명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KGC</a:t>
                      </a:r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인삼공사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페퍼저축은행</a:t>
                      </a:r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1845218"/>
                  </a:ext>
                </a:extLst>
              </a:tr>
              <a:tr h="7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강점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시간차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속공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시간차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시간차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시간차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endParaRPr lang="ko-KR" altLang="en-US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시간차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후위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endParaRPr lang="ko-KR" altLang="en-US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endParaRPr lang="ko-KR" altLang="en-US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1392586"/>
                  </a:ext>
                </a:extLst>
              </a:tr>
              <a:tr h="7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약점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오픈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후위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오픈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후위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오픈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속공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오픈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속공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3530550"/>
                  </a:ext>
                </a:extLst>
              </a:tr>
            </a:tbl>
          </a:graphicData>
        </a:graphic>
      </p:graphicFrame>
      <p:graphicFrame>
        <p:nvGraphicFramePr>
          <p:cNvPr id="61" name="표 62">
            <a:extLst>
              <a:ext uri="{FF2B5EF4-FFF2-40B4-BE49-F238E27FC236}">
                <a16:creationId xmlns:a16="http://schemas.microsoft.com/office/drawing/2014/main" xmlns="" id="{199151B4-3131-AEB1-BE83-B8A19EA90B1C}"/>
              </a:ext>
            </a:extLst>
          </p:cNvPr>
          <p:cNvGraphicFramePr>
            <a:graphicFrameLocks noGrp="1"/>
          </p:cNvGraphicFramePr>
          <p:nvPr/>
        </p:nvGraphicFramePr>
        <p:xfrm>
          <a:off x="190500" y="4037062"/>
          <a:ext cx="11836400" cy="2279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xmlns="" val="726693769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1469111419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3152552668"/>
                    </a:ext>
                  </a:extLst>
                </a:gridCol>
                <a:gridCol w="1725855">
                  <a:extLst>
                    <a:ext uri="{9D8B030D-6E8A-4147-A177-3AD203B41FA5}">
                      <a16:colId xmlns:a16="http://schemas.microsoft.com/office/drawing/2014/main" xmlns="" val="1077430560"/>
                    </a:ext>
                  </a:extLst>
                </a:gridCol>
                <a:gridCol w="1506295">
                  <a:extLst>
                    <a:ext uri="{9D8B030D-6E8A-4147-A177-3AD203B41FA5}">
                      <a16:colId xmlns:a16="http://schemas.microsoft.com/office/drawing/2014/main" xmlns="" val="313263287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4292369780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3264086120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xmlns="" val="1943003045"/>
                    </a:ext>
                  </a:extLst>
                </a:gridCol>
              </a:tblGrid>
              <a:tr h="7599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대한항공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삼성화재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우리카드</a:t>
                      </a:r>
                      <a:endParaRPr lang="ko-KR" altLang="en-US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한국전력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현대캐피탈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KB</a:t>
                      </a:r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손해보험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OK</a:t>
                      </a:r>
                      <a:r>
                        <a:rPr lang="ko-KR" altLang="en-US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금융그룹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1845218"/>
                  </a:ext>
                </a:extLst>
              </a:tr>
              <a:tr h="7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강점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속공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속공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후위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시간차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속공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속공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속공</a:t>
                      </a:r>
                      <a:endParaRPr lang="en-US" altLang="ko-KR" sz="1400" dirty="0">
                        <a:solidFill>
                          <a:srgbClr val="C00000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속공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퀵오픈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속공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1392586"/>
                  </a:ext>
                </a:extLst>
              </a:tr>
              <a:tr h="75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약점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오픈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후위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오픈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이동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후위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353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8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07096" y="2403812"/>
            <a:ext cx="5598633" cy="285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0" y="23331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탐색</a:t>
            </a:r>
            <a:r>
              <a:rPr lang="en-US" altLang="ko-KR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(EDA)3 – </a:t>
            </a:r>
            <a:r>
              <a:rPr lang="ko-KR" altLang="en-US" sz="32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팀별 승리 여부에 따른 </a:t>
            </a:r>
            <a:r>
              <a:rPr lang="ko-KR" altLang="en-US" sz="3200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관중수</a:t>
            </a:r>
            <a:endParaRPr lang="ko-KR" altLang="en-US" sz="32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BE0654F-AB33-8E26-C5C4-5A0B726CC83B}"/>
              </a:ext>
            </a:extLst>
          </p:cNvPr>
          <p:cNvSpPr txBox="1"/>
          <p:nvPr/>
        </p:nvSpPr>
        <p:spPr>
          <a:xfrm>
            <a:off x="322866" y="121705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팀별 승리 여부에 따른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관중수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806C03F-17D1-164D-8A16-E031C25DE264}"/>
              </a:ext>
            </a:extLst>
          </p:cNvPr>
          <p:cNvSpPr txBox="1"/>
          <p:nvPr/>
        </p:nvSpPr>
        <p:spPr>
          <a:xfrm>
            <a:off x="6583925" y="2678400"/>
            <a:ext cx="52449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경기 승리 시 평균 관중수가 </a:t>
            </a:r>
            <a:r>
              <a:rPr lang="ko-KR" altLang="en-US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많았던 팀은 </a:t>
            </a:r>
            <a:r>
              <a:rPr lang="en-US" altLang="x-none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OK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금융그룹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삼성화재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현대캐피탈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팀이다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x-none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KB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손해보험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대한항공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우리카드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한국전력    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4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팀은 경기에서 패했을 때 평균 관중수가 더 적었다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팀별로 관중수에 영향을 받는 경향이 다르다는 것을 의미한다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x-none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8C90A188-28A4-7B58-7AE4-5540BFC028A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6" y="1872343"/>
            <a:ext cx="6055200" cy="43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 </a:t>
            </a:r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모델 적합</a:t>
            </a:r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1</a:t>
            </a:r>
            <a:endParaRPr lang="ko-KR" altLang="en-US" sz="4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66EAC9E-2AE3-82DA-C8A2-09402D22F712}"/>
              </a:ext>
            </a:extLst>
          </p:cNvPr>
          <p:cNvSpPr txBox="1"/>
          <p:nvPr/>
        </p:nvSpPr>
        <p:spPr>
          <a:xfrm>
            <a:off x="427641" y="1252555"/>
            <a:ext cx="9430734" cy="12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연구 목적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홈팀의 이전 경기 결과를 바탕으로 오늘의 홈팀 경기 결과 예측</a:t>
            </a:r>
            <a:r>
              <a:rPr lang="en-US" altLang="ko-KR" dirty="0">
                <a:solidFill>
                  <a:srgbClr val="C000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모델링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7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 </a:t>
            </a:r>
            <a:r>
              <a:rPr lang="ko-KR" altLang="en-US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홈팀별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모델 적합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시점 조정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X(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설명변수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현재 경기 결과 지표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Y(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종속변수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다음 경기 승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패 결과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0A7EA0-8D39-9FF5-D528-6CB6DA4CA076}"/>
              </a:ext>
            </a:extLst>
          </p:cNvPr>
          <p:cNvSpPr txBox="1"/>
          <p:nvPr/>
        </p:nvSpPr>
        <p:spPr>
          <a:xfrm>
            <a:off x="427641" y="5233019"/>
            <a:ext cx="11659584" cy="879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변수 선택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6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팀명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결과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공격종합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서브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디그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세트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리시브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블로킹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_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관중수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이전승률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분할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Train Data 80%, Test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Data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20%.</a:t>
            </a:r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1551065-D65F-4D3E-CFE5-92FF3033D7F1}"/>
              </a:ext>
            </a:extLst>
          </p:cNvPr>
          <p:cNvSpPr txBox="1"/>
          <p:nvPr/>
        </p:nvSpPr>
        <p:spPr>
          <a:xfrm>
            <a:off x="9858375" y="3335583"/>
            <a:ext cx="2097633" cy="7921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다음번</a:t>
            </a:r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경기 결과를 이전 경기 결과로 사용</a:t>
            </a:r>
            <a:endParaRPr lang="en-US" altLang="ko-KR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52F3486-D720-AF1E-22E6-5E5D344BA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09" y="2799066"/>
            <a:ext cx="9014400" cy="211977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D393349-3518-F968-CF9C-CCAB7DF74C71}"/>
              </a:ext>
            </a:extLst>
          </p:cNvPr>
          <p:cNvGrpSpPr/>
          <p:nvPr/>
        </p:nvGrpSpPr>
        <p:grpSpPr>
          <a:xfrm>
            <a:off x="9313856" y="3323820"/>
            <a:ext cx="423766" cy="1563293"/>
            <a:chOff x="9175548" y="2547397"/>
            <a:chExt cx="423766" cy="156329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455A1A4D-99B2-1DD4-9FF1-8F4114C56B18}"/>
                </a:ext>
              </a:extLst>
            </p:cNvPr>
            <p:cNvSpPr/>
            <p:nvPr/>
          </p:nvSpPr>
          <p:spPr>
            <a:xfrm>
              <a:off x="9175550" y="2935811"/>
              <a:ext cx="231145" cy="31062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CFC706C6-C59A-67F9-32BA-7076462B28E6}"/>
                </a:ext>
              </a:extLst>
            </p:cNvPr>
            <p:cNvSpPr/>
            <p:nvPr/>
          </p:nvSpPr>
          <p:spPr>
            <a:xfrm>
              <a:off x="9175549" y="3367938"/>
              <a:ext cx="231145" cy="31062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B8553576-6B3E-E2E1-9CC8-E4A65083CDBF}"/>
                </a:ext>
              </a:extLst>
            </p:cNvPr>
            <p:cNvSpPr/>
            <p:nvPr/>
          </p:nvSpPr>
          <p:spPr>
            <a:xfrm>
              <a:off x="9175548" y="3800066"/>
              <a:ext cx="231145" cy="31062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왼쪽으로 구부러짐 14">
              <a:extLst>
                <a:ext uri="{FF2B5EF4-FFF2-40B4-BE49-F238E27FC236}">
                  <a16:creationId xmlns:a16="http://schemas.microsoft.com/office/drawing/2014/main" xmlns="" id="{9DF75333-61CC-93CC-390D-2894988835E3}"/>
                </a:ext>
              </a:extLst>
            </p:cNvPr>
            <p:cNvSpPr/>
            <p:nvPr/>
          </p:nvSpPr>
          <p:spPr>
            <a:xfrm flipV="1">
              <a:off x="9474111" y="2547397"/>
              <a:ext cx="125203" cy="465536"/>
            </a:xfrm>
            <a:prstGeom prst="curved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화살표: 왼쪽으로 구부러짐 15">
              <a:extLst>
                <a:ext uri="{FF2B5EF4-FFF2-40B4-BE49-F238E27FC236}">
                  <a16:creationId xmlns:a16="http://schemas.microsoft.com/office/drawing/2014/main" xmlns="" id="{B72E7530-D90E-7BD2-281E-32CA44DAD14D}"/>
                </a:ext>
              </a:extLst>
            </p:cNvPr>
            <p:cNvSpPr/>
            <p:nvPr/>
          </p:nvSpPr>
          <p:spPr>
            <a:xfrm flipV="1">
              <a:off x="9474111" y="3012932"/>
              <a:ext cx="125203" cy="429773"/>
            </a:xfrm>
            <a:prstGeom prst="curvedLeftArrow">
              <a:avLst>
                <a:gd name="adj1" fmla="val 25000"/>
                <a:gd name="adj2" fmla="val 50000"/>
                <a:gd name="adj3" fmla="val 3269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왼쪽으로 구부러짐 16">
              <a:extLst>
                <a:ext uri="{FF2B5EF4-FFF2-40B4-BE49-F238E27FC236}">
                  <a16:creationId xmlns:a16="http://schemas.microsoft.com/office/drawing/2014/main" xmlns="" id="{A845E906-EFC9-2D8C-CE68-B69E650841DC}"/>
                </a:ext>
              </a:extLst>
            </p:cNvPr>
            <p:cNvSpPr/>
            <p:nvPr/>
          </p:nvSpPr>
          <p:spPr>
            <a:xfrm flipV="1">
              <a:off x="9474109" y="3471212"/>
              <a:ext cx="125203" cy="515216"/>
            </a:xfrm>
            <a:prstGeom prst="curved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70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 </a:t>
            </a:r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모델 적합</a:t>
            </a:r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</a:t>
            </a:r>
            <a:endParaRPr lang="ko-KR" altLang="en-US" sz="4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5" name="사각형: 둥근 모서리 19">
            <a:extLst>
              <a:ext uri="{FF2B5EF4-FFF2-40B4-BE49-F238E27FC236}">
                <a16:creationId xmlns:a16="http://schemas.microsoft.com/office/drawing/2014/main" xmlns="" id="{DDC9EFC7-AD2D-B9EB-E3F7-55762AF4841A}"/>
              </a:ext>
            </a:extLst>
          </p:cNvPr>
          <p:cNvSpPr/>
          <p:nvPr/>
        </p:nvSpPr>
        <p:spPr>
          <a:xfrm>
            <a:off x="3628643" y="2660583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Logistic regression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사각형: 둥근 모서리 20">
            <a:extLst>
              <a:ext uri="{FF2B5EF4-FFF2-40B4-BE49-F238E27FC236}">
                <a16:creationId xmlns:a16="http://schemas.microsoft.com/office/drawing/2014/main" xmlns="" id="{7EF536AD-866F-BF5C-0531-5EB9711D388E}"/>
              </a:ext>
            </a:extLst>
          </p:cNvPr>
          <p:cNvSpPr/>
          <p:nvPr/>
        </p:nvSpPr>
        <p:spPr>
          <a:xfrm>
            <a:off x="6461749" y="2660583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Decision Tree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사각형: 둥근 모서리 21">
            <a:extLst>
              <a:ext uri="{FF2B5EF4-FFF2-40B4-BE49-F238E27FC236}">
                <a16:creationId xmlns:a16="http://schemas.microsoft.com/office/drawing/2014/main" xmlns="" id="{748EAE1F-D8DB-1731-E53A-82FBE614D6F3}"/>
              </a:ext>
            </a:extLst>
          </p:cNvPr>
          <p:cNvSpPr/>
          <p:nvPr/>
        </p:nvSpPr>
        <p:spPr>
          <a:xfrm>
            <a:off x="3628642" y="3510052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Random Forest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사각형: 둥근 모서리 29">
            <a:extLst>
              <a:ext uri="{FF2B5EF4-FFF2-40B4-BE49-F238E27FC236}">
                <a16:creationId xmlns:a16="http://schemas.microsoft.com/office/drawing/2014/main" xmlns="" id="{55614E1D-7256-1C11-2728-44B0B39F0C5A}"/>
              </a:ext>
            </a:extLst>
          </p:cNvPr>
          <p:cNvSpPr/>
          <p:nvPr/>
        </p:nvSpPr>
        <p:spPr>
          <a:xfrm>
            <a:off x="9959310" y="3960144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Score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사각형: 둥근 모서리 3">
            <a:extLst>
              <a:ext uri="{FF2B5EF4-FFF2-40B4-BE49-F238E27FC236}">
                <a16:creationId xmlns:a16="http://schemas.microsoft.com/office/drawing/2014/main" xmlns="" id="{9863A7C0-939C-13A7-6AA7-930AB6FD87F1}"/>
              </a:ext>
            </a:extLst>
          </p:cNvPr>
          <p:cNvSpPr/>
          <p:nvPr/>
        </p:nvSpPr>
        <p:spPr>
          <a:xfrm>
            <a:off x="904862" y="2242450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대한항공</a:t>
            </a: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xmlns="" id="{3297BA11-F679-E4BC-489D-FC7E71636C72}"/>
              </a:ext>
            </a:extLst>
          </p:cNvPr>
          <p:cNvSpPr/>
          <p:nvPr/>
        </p:nvSpPr>
        <p:spPr>
          <a:xfrm>
            <a:off x="5467350" y="1629960"/>
            <a:ext cx="1367212" cy="365820"/>
          </a:xfrm>
          <a:prstGeom prst="bracketPair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Modeling</a:t>
            </a:r>
            <a:endParaRPr lang="ko-KR" altLang="en-US" sz="1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ACE33E0E-347C-F892-1F97-38DCA1178D13}"/>
              </a:ext>
            </a:extLst>
          </p:cNvPr>
          <p:cNvSpPr/>
          <p:nvPr/>
        </p:nvSpPr>
        <p:spPr>
          <a:xfrm>
            <a:off x="1051162" y="1629960"/>
            <a:ext cx="1545737" cy="365820"/>
          </a:xfrm>
          <a:prstGeom prst="bracketPair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Data</a:t>
            </a:r>
            <a:endParaRPr lang="ko-KR" altLang="en-US" sz="1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7" name="사각형: 둥근 모서리 23">
            <a:extLst>
              <a:ext uri="{FF2B5EF4-FFF2-40B4-BE49-F238E27FC236}">
                <a16:creationId xmlns:a16="http://schemas.microsoft.com/office/drawing/2014/main" xmlns="" id="{74A71FE4-FD11-E9A0-D416-B911D4526E27}"/>
              </a:ext>
            </a:extLst>
          </p:cNvPr>
          <p:cNvSpPr/>
          <p:nvPr/>
        </p:nvSpPr>
        <p:spPr>
          <a:xfrm>
            <a:off x="3657217" y="4359521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u="none" strike="noStrike" dirty="0">
                <a:solidFill>
                  <a:schemeClr val="tx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Boosting</a:t>
            </a:r>
            <a:endParaRPr lang="en-US" altLang="ko-KR" sz="1400" b="0" i="0" u="none" strike="noStrike" dirty="0">
              <a:solidFill>
                <a:schemeClr val="tx1"/>
              </a:solidFill>
              <a:effectLst/>
              <a:latin typeface="Noto Sans CJK KR Bold" panose="020B0800000000000000" pitchFamily="34" charset="-127"/>
              <a:ea typeface="Noto Sans CJK KR Bold" panose="020B0800000000000000" pitchFamily="34" charset="-127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36" name="사각형: 둥근 모서리 3">
            <a:extLst>
              <a:ext uri="{FF2B5EF4-FFF2-40B4-BE49-F238E27FC236}">
                <a16:creationId xmlns:a16="http://schemas.microsoft.com/office/drawing/2014/main" xmlns="" id="{FC21C85B-08B9-81B6-6E34-D522F624C755}"/>
              </a:ext>
            </a:extLst>
          </p:cNvPr>
          <p:cNvSpPr/>
          <p:nvPr/>
        </p:nvSpPr>
        <p:spPr>
          <a:xfrm>
            <a:off x="904862" y="2829076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삼성화재</a:t>
            </a:r>
          </a:p>
        </p:txBody>
      </p:sp>
      <p:sp>
        <p:nvSpPr>
          <p:cNvPr id="37" name="사각형: 둥근 모서리 3">
            <a:extLst>
              <a:ext uri="{FF2B5EF4-FFF2-40B4-BE49-F238E27FC236}">
                <a16:creationId xmlns:a16="http://schemas.microsoft.com/office/drawing/2014/main" xmlns="" id="{BA1BF741-E2B1-9F7B-0EB9-410AF1774A10}"/>
              </a:ext>
            </a:extLst>
          </p:cNvPr>
          <p:cNvSpPr/>
          <p:nvPr/>
        </p:nvSpPr>
        <p:spPr>
          <a:xfrm>
            <a:off x="904862" y="3415702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우리은행</a:t>
            </a:r>
          </a:p>
        </p:txBody>
      </p:sp>
      <p:sp>
        <p:nvSpPr>
          <p:cNvPr id="38" name="사각형: 둥근 모서리 3">
            <a:extLst>
              <a:ext uri="{FF2B5EF4-FFF2-40B4-BE49-F238E27FC236}">
                <a16:creationId xmlns:a16="http://schemas.microsoft.com/office/drawing/2014/main" xmlns="" id="{3FCC4068-BD9B-E5B7-C117-371EC74D73D6}"/>
              </a:ext>
            </a:extLst>
          </p:cNvPr>
          <p:cNvSpPr/>
          <p:nvPr/>
        </p:nvSpPr>
        <p:spPr>
          <a:xfrm>
            <a:off x="904862" y="4002328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한국전력</a:t>
            </a:r>
          </a:p>
        </p:txBody>
      </p:sp>
      <p:sp>
        <p:nvSpPr>
          <p:cNvPr id="39" name="사각형: 둥근 모서리 3">
            <a:extLst>
              <a:ext uri="{FF2B5EF4-FFF2-40B4-BE49-F238E27FC236}">
                <a16:creationId xmlns:a16="http://schemas.microsoft.com/office/drawing/2014/main" xmlns="" id="{6D324C4C-F0A9-9E51-461C-64BFCA8E6110}"/>
              </a:ext>
            </a:extLst>
          </p:cNvPr>
          <p:cNvSpPr/>
          <p:nvPr/>
        </p:nvSpPr>
        <p:spPr>
          <a:xfrm>
            <a:off x="904862" y="4588954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현대캐피탈</a:t>
            </a:r>
          </a:p>
        </p:txBody>
      </p:sp>
      <p:sp>
        <p:nvSpPr>
          <p:cNvPr id="40" name="사각형: 둥근 모서리 3">
            <a:extLst>
              <a:ext uri="{FF2B5EF4-FFF2-40B4-BE49-F238E27FC236}">
                <a16:creationId xmlns:a16="http://schemas.microsoft.com/office/drawing/2014/main" xmlns="" id="{EB1F07F3-0BEB-EC86-A5E9-54F63F92937C}"/>
              </a:ext>
            </a:extLst>
          </p:cNvPr>
          <p:cNvSpPr/>
          <p:nvPr/>
        </p:nvSpPr>
        <p:spPr>
          <a:xfrm>
            <a:off x="904862" y="5175580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KB</a:t>
            </a:r>
            <a:r>
              <a:rPr lang="ko-KR" altLang="en-US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손해보험</a:t>
            </a:r>
          </a:p>
        </p:txBody>
      </p:sp>
      <p:sp>
        <p:nvSpPr>
          <p:cNvPr id="41" name="사각형: 둥근 모서리 3">
            <a:extLst>
              <a:ext uri="{FF2B5EF4-FFF2-40B4-BE49-F238E27FC236}">
                <a16:creationId xmlns:a16="http://schemas.microsoft.com/office/drawing/2014/main" xmlns="" id="{526A0F0F-B3A0-3024-5866-CCD8C92DAAC7}"/>
              </a:ext>
            </a:extLst>
          </p:cNvPr>
          <p:cNvSpPr/>
          <p:nvPr/>
        </p:nvSpPr>
        <p:spPr>
          <a:xfrm>
            <a:off x="904862" y="5762206"/>
            <a:ext cx="1838338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OK</a:t>
            </a:r>
            <a:r>
              <a:rPr lang="ko-KR" altLang="en-US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금융그룹</a:t>
            </a:r>
          </a:p>
        </p:txBody>
      </p:sp>
      <p:sp>
        <p:nvSpPr>
          <p:cNvPr id="42" name="사각형: 둥근 모서리 23">
            <a:extLst>
              <a:ext uri="{FF2B5EF4-FFF2-40B4-BE49-F238E27FC236}">
                <a16:creationId xmlns:a16="http://schemas.microsoft.com/office/drawing/2014/main" xmlns="" id="{F662417A-1662-D5B3-5F44-222E55914B0D}"/>
              </a:ext>
            </a:extLst>
          </p:cNvPr>
          <p:cNvSpPr/>
          <p:nvPr/>
        </p:nvSpPr>
        <p:spPr>
          <a:xfrm>
            <a:off x="6490324" y="4359521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XGBoost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3" name="사각형: 둥근 모서리 23">
            <a:extLst>
              <a:ext uri="{FF2B5EF4-FFF2-40B4-BE49-F238E27FC236}">
                <a16:creationId xmlns:a16="http://schemas.microsoft.com/office/drawing/2014/main" xmlns="" id="{CB6DB7B4-F24A-3364-3CB9-775723D9D8A7}"/>
              </a:ext>
            </a:extLst>
          </p:cNvPr>
          <p:cNvSpPr/>
          <p:nvPr/>
        </p:nvSpPr>
        <p:spPr>
          <a:xfrm>
            <a:off x="6490324" y="5208990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Support Vector Machine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사각형: 둥근 모서리 23">
            <a:extLst>
              <a:ext uri="{FF2B5EF4-FFF2-40B4-BE49-F238E27FC236}">
                <a16:creationId xmlns:a16="http://schemas.microsoft.com/office/drawing/2014/main" xmlns="" id="{A10D6FBF-7005-778A-2187-AE0D6A8254EE}"/>
              </a:ext>
            </a:extLst>
          </p:cNvPr>
          <p:cNvSpPr/>
          <p:nvPr/>
        </p:nvSpPr>
        <p:spPr>
          <a:xfrm>
            <a:off x="6461749" y="3510052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dirty="0">
                <a:solidFill>
                  <a:schemeClr val="tx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Bagging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8" name="사각형: 둥근 모서리 23">
            <a:extLst>
              <a:ext uri="{FF2B5EF4-FFF2-40B4-BE49-F238E27FC236}">
                <a16:creationId xmlns:a16="http://schemas.microsoft.com/office/drawing/2014/main" xmlns="" id="{E39A4880-89D6-A85C-67B2-B6D1B89449A4}"/>
              </a:ext>
            </a:extLst>
          </p:cNvPr>
          <p:cNvSpPr/>
          <p:nvPr/>
        </p:nvSpPr>
        <p:spPr>
          <a:xfrm>
            <a:off x="3698194" y="5208990"/>
            <a:ext cx="2583543" cy="5127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LightGBM</a:t>
            </a:r>
            <a:endParaRPr lang="ko-KR" altLang="en-US" sz="14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xmlns="" id="{CB79A351-9EB8-DB24-8380-4DDD008CBA30}"/>
              </a:ext>
            </a:extLst>
          </p:cNvPr>
          <p:cNvSpPr/>
          <p:nvPr/>
        </p:nvSpPr>
        <p:spPr>
          <a:xfrm>
            <a:off x="10194873" y="1629960"/>
            <a:ext cx="1367212" cy="365820"/>
          </a:xfrm>
          <a:prstGeom prst="bracketPair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b="0" i="0" dirty="0">
                <a:solidFill>
                  <a:srgbClr val="000000"/>
                </a:solidFill>
                <a:effectLst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Evaluation</a:t>
            </a:r>
            <a:endParaRPr lang="ko-KR" altLang="en-US" sz="1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92A01F64-B2D6-C81E-A040-8B80B62B593A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743200" y="2498824"/>
            <a:ext cx="714571" cy="17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왼쪽 대괄호 60">
            <a:extLst>
              <a:ext uri="{FF2B5EF4-FFF2-40B4-BE49-F238E27FC236}">
                <a16:creationId xmlns:a16="http://schemas.microsoft.com/office/drawing/2014/main" xmlns="" id="{527A3306-474F-BA0D-BF7B-619E7E692296}"/>
              </a:ext>
            </a:extLst>
          </p:cNvPr>
          <p:cNvSpPr/>
          <p:nvPr/>
        </p:nvSpPr>
        <p:spPr>
          <a:xfrm>
            <a:off x="3457771" y="2478206"/>
            <a:ext cx="45719" cy="347662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대괄호 62">
            <a:extLst>
              <a:ext uri="{FF2B5EF4-FFF2-40B4-BE49-F238E27FC236}">
                <a16:creationId xmlns:a16="http://schemas.microsoft.com/office/drawing/2014/main" xmlns="" id="{55634AC5-C5EA-CA06-53D8-F90BDB57D1EB}"/>
              </a:ext>
            </a:extLst>
          </p:cNvPr>
          <p:cNvSpPr/>
          <p:nvPr/>
        </p:nvSpPr>
        <p:spPr>
          <a:xfrm>
            <a:off x="9236735" y="2478206"/>
            <a:ext cx="45719" cy="3476625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9A91598E-C44C-BBC8-F579-B7A6F0962781}"/>
              </a:ext>
            </a:extLst>
          </p:cNvPr>
          <p:cNvCxnSpPr>
            <a:cxnSpLocks/>
            <a:stCxn id="36" idx="3"/>
            <a:endCxn id="61" idx="1"/>
          </p:cNvCxnSpPr>
          <p:nvPr/>
        </p:nvCxnSpPr>
        <p:spPr>
          <a:xfrm>
            <a:off x="2743200" y="3085450"/>
            <a:ext cx="714571" cy="1131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5FCD83FD-2B66-3B51-0F4A-F676CD63629F}"/>
              </a:ext>
            </a:extLst>
          </p:cNvPr>
          <p:cNvCxnSpPr>
            <a:cxnSpLocks/>
            <a:stCxn id="63" idx="2"/>
            <a:endCxn id="8" idx="1"/>
          </p:cNvCxnSpPr>
          <p:nvPr/>
        </p:nvCxnSpPr>
        <p:spPr>
          <a:xfrm flipV="1">
            <a:off x="9282454" y="4216518"/>
            <a:ext cx="6768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C5739E3B-71D6-A14F-ECDE-6542488C95A6}"/>
              </a:ext>
            </a:extLst>
          </p:cNvPr>
          <p:cNvCxnSpPr>
            <a:cxnSpLocks/>
            <a:stCxn id="37" idx="3"/>
            <a:endCxn id="61" idx="1"/>
          </p:cNvCxnSpPr>
          <p:nvPr/>
        </p:nvCxnSpPr>
        <p:spPr>
          <a:xfrm>
            <a:off x="2743200" y="3672076"/>
            <a:ext cx="714571" cy="544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4270B7D4-4005-53CA-BA77-476FFED2E908}"/>
              </a:ext>
            </a:extLst>
          </p:cNvPr>
          <p:cNvCxnSpPr>
            <a:cxnSpLocks/>
            <a:stCxn id="38" idx="3"/>
            <a:endCxn id="61" idx="1"/>
          </p:cNvCxnSpPr>
          <p:nvPr/>
        </p:nvCxnSpPr>
        <p:spPr>
          <a:xfrm flipV="1">
            <a:off x="2743200" y="4216519"/>
            <a:ext cx="714571" cy="42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xmlns="" id="{16AEA3E5-13FC-0950-B0E2-94349897EA64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 flipV="1">
            <a:off x="2743200" y="4216519"/>
            <a:ext cx="714571" cy="628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xmlns="" id="{3361EEFA-78E0-526D-22D2-87C561F7CBB3}"/>
              </a:ext>
            </a:extLst>
          </p:cNvPr>
          <p:cNvCxnSpPr>
            <a:cxnSpLocks/>
            <a:stCxn id="40" idx="3"/>
            <a:endCxn id="61" idx="1"/>
          </p:cNvCxnSpPr>
          <p:nvPr/>
        </p:nvCxnSpPr>
        <p:spPr>
          <a:xfrm flipV="1">
            <a:off x="2743200" y="4216519"/>
            <a:ext cx="714571" cy="1215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32665F1A-7646-549A-0013-130240218351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743200" y="4216518"/>
            <a:ext cx="694452" cy="1802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18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13117716-7196-CB57-3400-4D0788248993}"/>
              </a:ext>
            </a:extLst>
          </p:cNvPr>
          <p:cNvSpPr/>
          <p:nvPr/>
        </p:nvSpPr>
        <p:spPr>
          <a:xfrm>
            <a:off x="114300" y="133350"/>
            <a:ext cx="7621814" cy="6578600"/>
          </a:xfrm>
          <a:prstGeom prst="rect">
            <a:avLst/>
          </a:prstGeom>
          <a:solidFill>
            <a:srgbClr val="050F4D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5" name="직사각형 4104">
            <a:extLst>
              <a:ext uri="{FF2B5EF4-FFF2-40B4-BE49-F238E27FC236}">
                <a16:creationId xmlns:a16="http://schemas.microsoft.com/office/drawing/2014/main" xmlns="" id="{4B26CA2A-9690-BC44-1468-29287F86AFE3}"/>
              </a:ext>
            </a:extLst>
          </p:cNvPr>
          <p:cNvSpPr/>
          <p:nvPr/>
        </p:nvSpPr>
        <p:spPr>
          <a:xfrm>
            <a:off x="114300" y="133350"/>
            <a:ext cx="6700155" cy="6578600"/>
          </a:xfrm>
          <a:prstGeom prst="rect">
            <a:avLst/>
          </a:prstGeom>
          <a:solidFill>
            <a:srgbClr val="050F4D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xmlns="" id="{B5B9B7BC-A536-124C-8DFF-862DF69B9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684693"/>
              </p:ext>
            </p:extLst>
          </p:nvPr>
        </p:nvGraphicFramePr>
        <p:xfrm>
          <a:off x="743398" y="1198735"/>
          <a:ext cx="6188930" cy="5303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7786">
                  <a:extLst>
                    <a:ext uri="{9D8B030D-6E8A-4147-A177-3AD203B41FA5}">
                      <a16:colId xmlns:a16="http://schemas.microsoft.com/office/drawing/2014/main" xmlns="" val="2492495960"/>
                    </a:ext>
                  </a:extLst>
                </a:gridCol>
                <a:gridCol w="889354">
                  <a:extLst>
                    <a:ext uri="{9D8B030D-6E8A-4147-A177-3AD203B41FA5}">
                      <a16:colId xmlns:a16="http://schemas.microsoft.com/office/drawing/2014/main" xmlns="" val="2788039900"/>
                    </a:ext>
                  </a:extLst>
                </a:gridCol>
                <a:gridCol w="1586218">
                  <a:extLst>
                    <a:ext uri="{9D8B030D-6E8A-4147-A177-3AD203B41FA5}">
                      <a16:colId xmlns:a16="http://schemas.microsoft.com/office/drawing/2014/main" xmlns="" val="3494607422"/>
                    </a:ext>
                  </a:extLst>
                </a:gridCol>
                <a:gridCol w="823154">
                  <a:extLst>
                    <a:ext uri="{9D8B030D-6E8A-4147-A177-3AD203B41FA5}">
                      <a16:colId xmlns:a16="http://schemas.microsoft.com/office/drawing/2014/main" xmlns="" val="827460951"/>
                    </a:ext>
                  </a:extLst>
                </a:gridCol>
                <a:gridCol w="1652418">
                  <a:extLst>
                    <a:ext uri="{9D8B030D-6E8A-4147-A177-3AD203B41FA5}">
                      <a16:colId xmlns:a16="http://schemas.microsoft.com/office/drawing/2014/main" xmlns="" val="2869429608"/>
                    </a:ext>
                  </a:extLst>
                </a:gridCol>
              </a:tblGrid>
              <a:tr h="757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KB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손해보험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현대건설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97183521"/>
                  </a:ext>
                </a:extLst>
              </a:tr>
              <a:tr h="757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대한항공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한국도로공사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861037391"/>
                  </a:ext>
                </a:extLst>
              </a:tr>
              <a:tr h="757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한국전력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흥국생명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983346"/>
                  </a:ext>
                </a:extLst>
              </a:tr>
              <a:tr h="757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우리카드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KGC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인삼공사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55250545"/>
                  </a:ext>
                </a:extLst>
              </a:tr>
              <a:tr h="757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OK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금융그룹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GS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칼텍스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1563538"/>
                  </a:ext>
                </a:extLst>
              </a:tr>
              <a:tr h="757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현대캐피탈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IBK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기업은행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83829436"/>
                  </a:ext>
                </a:extLst>
              </a:tr>
              <a:tr h="757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삼성화재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Noto Sans Mono CJK KR Bold" panose="020B0800000000000000" pitchFamily="34" charset="-127"/>
                          <a:ea typeface="Noto Sans Mono CJK KR Bold" panose="020B0800000000000000" pitchFamily="34" charset="-127"/>
                        </a:rPr>
                        <a:t>페퍼저축은행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oto Sans Mono CJK KR Bold" panose="020B0800000000000000" pitchFamily="34" charset="-127"/>
                        <a:ea typeface="Noto Sans Mono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737564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D2433F-45AB-58B4-6971-9D3CFCA281BF}"/>
              </a:ext>
            </a:extLst>
          </p:cNvPr>
          <p:cNvSpPr txBox="1"/>
          <p:nvPr/>
        </p:nvSpPr>
        <p:spPr>
          <a:xfrm>
            <a:off x="10186561" y="381307"/>
            <a:ext cx="17427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서론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240F344-4CDB-6E56-CB13-7E1CCB0A93AC}"/>
              </a:ext>
            </a:extLst>
          </p:cNvPr>
          <p:cNvSpPr txBox="1"/>
          <p:nvPr/>
        </p:nvSpPr>
        <p:spPr>
          <a:xfrm>
            <a:off x="8699616" y="428461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배경 및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1933D58-B671-7190-A1A9-83856050F311}"/>
              </a:ext>
            </a:extLst>
          </p:cNvPr>
          <p:cNvSpPr txBox="1"/>
          <p:nvPr/>
        </p:nvSpPr>
        <p:spPr>
          <a:xfrm>
            <a:off x="8699616" y="515121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진행 프로세스</a:t>
            </a:r>
          </a:p>
        </p:txBody>
      </p:sp>
      <p:sp>
        <p:nvSpPr>
          <p:cNvPr id="4099" name="직사각형 4098">
            <a:extLst>
              <a:ext uri="{FF2B5EF4-FFF2-40B4-BE49-F238E27FC236}">
                <a16:creationId xmlns:a16="http://schemas.microsoft.com/office/drawing/2014/main" xmlns="" id="{B988EF3C-4427-F013-7815-C94E189E41E0}"/>
              </a:ext>
            </a:extLst>
          </p:cNvPr>
          <p:cNvSpPr/>
          <p:nvPr/>
        </p:nvSpPr>
        <p:spPr>
          <a:xfrm>
            <a:off x="114300" y="139700"/>
            <a:ext cx="11899900" cy="6578600"/>
          </a:xfrm>
          <a:prstGeom prst="rect">
            <a:avLst/>
          </a:prstGeom>
          <a:noFill/>
          <a:ln>
            <a:solidFill>
              <a:srgbClr val="06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xmlns="" id="{57E8F44C-4DAB-EF14-7DBE-7E4B36683576}"/>
              </a:ext>
            </a:extLst>
          </p:cNvPr>
          <p:cNvSpPr txBox="1"/>
          <p:nvPr/>
        </p:nvSpPr>
        <p:spPr>
          <a:xfrm>
            <a:off x="8726089" y="594588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설명</a:t>
            </a:r>
          </a:p>
        </p:txBody>
      </p:sp>
      <p:cxnSp>
        <p:nvCxnSpPr>
          <p:cNvPr id="4116" name="직선 연결선 4115">
            <a:extLst>
              <a:ext uri="{FF2B5EF4-FFF2-40B4-BE49-F238E27FC236}">
                <a16:creationId xmlns:a16="http://schemas.microsoft.com/office/drawing/2014/main" xmlns="" id="{B2C9FEE4-7E39-C6AB-8C4A-72657D5CD00C}"/>
              </a:ext>
            </a:extLst>
          </p:cNvPr>
          <p:cNvCxnSpPr/>
          <p:nvPr/>
        </p:nvCxnSpPr>
        <p:spPr>
          <a:xfrm>
            <a:off x="8726089" y="4777103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7" name="직선 연결선 4116">
            <a:extLst>
              <a:ext uri="{FF2B5EF4-FFF2-40B4-BE49-F238E27FC236}">
                <a16:creationId xmlns:a16="http://schemas.microsoft.com/office/drawing/2014/main" xmlns="" id="{82476199-6321-EA89-68AD-7AAB9642F610}"/>
              </a:ext>
            </a:extLst>
          </p:cNvPr>
          <p:cNvCxnSpPr/>
          <p:nvPr/>
        </p:nvCxnSpPr>
        <p:spPr>
          <a:xfrm>
            <a:off x="8726089" y="5650407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8" name="직선 연결선 4117">
            <a:extLst>
              <a:ext uri="{FF2B5EF4-FFF2-40B4-BE49-F238E27FC236}">
                <a16:creationId xmlns:a16="http://schemas.microsoft.com/office/drawing/2014/main" xmlns="" id="{D04EA962-2E66-8D3E-F22A-DC99ECF6F702}"/>
              </a:ext>
            </a:extLst>
          </p:cNvPr>
          <p:cNvCxnSpPr/>
          <p:nvPr/>
        </p:nvCxnSpPr>
        <p:spPr>
          <a:xfrm>
            <a:off x="8726089" y="6451791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2665624-4E2E-BE56-319C-C0F04856B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8" b="89535" l="9910" r="89640">
                        <a14:foregroundMark x1="29279" y1="44767" x2="47297" y2="30814"/>
                        <a14:foregroundMark x1="27027" y1="70930" x2="59009" y2="73256"/>
                        <a14:foregroundMark x1="59009" y1="72093" x2="56757" y2="84302"/>
                        <a14:foregroundMark x1="69820" y1="68023" x2="75225" y2="80814"/>
                        <a14:foregroundMark x1="74775" y1="75000" x2="77477" y2="82558"/>
                        <a14:foregroundMark x1="77477" y1="80233" x2="79279" y2="84302"/>
                        <a14:foregroundMark x1="56306" y1="87209" x2="56757" y2="83721"/>
                        <a14:foregroundMark x1="56306" y1="84884" x2="55405" y2="88372"/>
                        <a14:foregroundMark x1="59772" y1="23185" x2="56935" y2="21545"/>
                        <a14:foregroundMark x1="40090" y1="29070" x2="57207" y2="19186"/>
                        <a14:foregroundMark x1="40991" y1="26744" x2="43243" y2="23256"/>
                        <a14:foregroundMark x1="43694" y1="23256" x2="40541" y2="25581"/>
                        <a14:backgroundMark x1="59510" y1="13267" x2="60360" y2="12791"/>
                        <a14:backgroundMark x1="36486" y1="26163" x2="39659" y2="24385"/>
                        <a14:backgroundMark x1="60360" y1="12791" x2="78378" y2="25000"/>
                        <a14:backgroundMark x1="35724" y1="19044" x2="32883" y2="20349"/>
                        <a14:backgroundMark x1="45999" y1="14324" x2="39360" y2="17374"/>
                        <a14:backgroundMark x1="59459" y1="8140" x2="46084" y2="14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9797" y="1193364"/>
            <a:ext cx="841086" cy="699038"/>
          </a:xfrm>
          <a:prstGeom prst="rect">
            <a:avLst/>
          </a:prstGeom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C2DD06E-87AA-AAB4-C5CE-691D1BDB5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751" y1="59880" x2="46411" y2="79042"/>
                        <a14:foregroundMark x1="46411" y1="79042" x2="68900" y2="58683"/>
                        <a14:foregroundMark x1="68900" y1="58683" x2="70335" y2="53293"/>
                        <a14:foregroundMark x1="27273" y1="29940" x2="48804" y2="16766"/>
                        <a14:foregroundMark x1="48804" y1="16766" x2="71292" y2="22754"/>
                        <a14:foregroundMark x1="71292" y1="22754" x2="70335" y2="32335"/>
                        <a14:foregroundMark x1="36842" y1="30539" x2="56938" y2="29940"/>
                        <a14:foregroundMark x1="27273" y1="61078" x2="45933" y2="83234"/>
                        <a14:foregroundMark x1="50315" y1="79699" x2="63435" y2="69117"/>
                        <a14:foregroundMark x1="45933" y1="83234" x2="50250" y2="79752"/>
                        <a14:foregroundMark x1="50239" y1="86826" x2="66904" y2="73915"/>
                        <a14:foregroundMark x1="64366" y1="71726" x2="49761" y2="86826"/>
                        <a14:foregroundMark x1="46683" y1="84139" x2="29187" y2="68862"/>
                        <a14:foregroundMark x1="49761" y1="86826" x2="48092" y2="85369"/>
                        <a14:foregroundMark x1="29187" y1="68862" x2="26316" y2="58683"/>
                        <a14:foregroundMark x1="26316" y1="58683" x2="44976" y2="83234"/>
                        <a14:foregroundMark x1="44976" y1="83234" x2="46595" y2="84247"/>
                        <a14:foregroundMark x1="45906" y1="85094" x2="33971" y2="72455"/>
                        <a14:foregroundMark x1="66507" y1="74251" x2="72249" y2="64072"/>
                        <a14:foregroundMark x1="72249" y1="64072" x2="72727" y2="62874"/>
                        <a14:backgroundMark x1="76077" y1="65868" x2="69378" y2="76048"/>
                        <a14:backgroundMark x1="44498" y1="86826" x2="44498" y2="86826"/>
                        <a14:backgroundMark x1="44498" y1="86826" x2="45933" y2="880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3662" y="3502517"/>
            <a:ext cx="864422" cy="714133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E2ECF8D-AE30-D69F-7214-BB1919EA2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899" y1="32500" x2="75771" y2="3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856" y="2743027"/>
            <a:ext cx="864422" cy="6941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14A4D3E-3A38-3885-1083-F7C541A21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17" b="89024" l="9195" r="89080">
                        <a14:foregroundMark x1="24713" y1="77439" x2="35057" y2="50000"/>
                        <a14:foregroundMark x1="17241" y1="77439" x2="51149" y2="61585"/>
                        <a14:foregroundMark x1="51149" y1="61585" x2="71839" y2="66463"/>
                        <a14:backgroundMark x1="32759" y1="9146" x2="63218" y2="115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6155" y="4222430"/>
            <a:ext cx="721826" cy="7751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6C4A5C0-21B4-A541-C617-41BDA7717C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0751" l="9494" r="89873">
                        <a14:foregroundMark x1="25949" y1="32370" x2="25949" y2="32370"/>
                        <a14:foregroundMark x1="24051" y1="31214" x2="24051" y2="31214"/>
                        <a14:foregroundMark x1="77848" y1="33526" x2="78481" y2="32370"/>
                        <a14:foregroundMark x1="51899" y1="90751" x2="51899" y2="90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2816" y="5697209"/>
            <a:ext cx="636436" cy="7939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5B3369B-89E2-F11D-8066-E1BF6FDF8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904" b="89041" l="7725" r="92704">
                        <a14:foregroundMark x1="43777" y1="31507" x2="55365" y2="31507"/>
                        <a14:foregroundMark x1="60515" y1="65068" x2="38627" y2="73288"/>
                        <a14:foregroundMark x1="90545" y1="42393" x2="93133" y2="37671"/>
                        <a14:foregroundMark x1="45923" y1="75342" x2="66094" y2="64384"/>
                        <a14:foregroundMark x1="45064" y1="88356" x2="56652" y2="86301"/>
                        <a14:backgroundMark x1="11159" y1="32877" x2="6438" y2="37671"/>
                        <a14:backgroundMark x1="90558" y1="36986" x2="92704" y2="36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7686" y="2011066"/>
            <a:ext cx="880722" cy="681109"/>
          </a:xfrm>
          <a:prstGeom prst="rect">
            <a:avLst/>
          </a:prstGeom>
          <a:ln>
            <a:noFill/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E4E5C7D4-3596-8DC2-C2E4-F6163FBC0B1E}"/>
              </a:ext>
            </a:extLst>
          </p:cNvPr>
          <p:cNvGrpSpPr/>
          <p:nvPr/>
        </p:nvGrpSpPr>
        <p:grpSpPr>
          <a:xfrm>
            <a:off x="2145766" y="5074151"/>
            <a:ext cx="602603" cy="643012"/>
            <a:chOff x="7951768" y="5616568"/>
            <a:chExt cx="1380035" cy="1292517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DF54C6F1-D629-5FB8-D315-CE7C4A04BFCD}"/>
                </a:ext>
              </a:extLst>
            </p:cNvPr>
            <p:cNvSpPr/>
            <p:nvPr/>
          </p:nvSpPr>
          <p:spPr>
            <a:xfrm>
              <a:off x="8875636" y="6085116"/>
              <a:ext cx="260961" cy="286088"/>
            </a:xfrm>
            <a:custGeom>
              <a:avLst/>
              <a:gdLst>
                <a:gd name="connsiteX0" fmla="*/ 4763 w 245269"/>
                <a:gd name="connsiteY0" fmla="*/ 2381 h 266700"/>
                <a:gd name="connsiteX1" fmla="*/ 245269 w 245269"/>
                <a:gd name="connsiteY1" fmla="*/ 0 h 266700"/>
                <a:gd name="connsiteX2" fmla="*/ 197644 w 245269"/>
                <a:gd name="connsiteY2" fmla="*/ 266700 h 266700"/>
                <a:gd name="connsiteX3" fmla="*/ 0 w 245269"/>
                <a:gd name="connsiteY3" fmla="*/ 235743 h 266700"/>
                <a:gd name="connsiteX4" fmla="*/ 4763 w 245269"/>
                <a:gd name="connsiteY4" fmla="*/ 2381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269" h="266700">
                  <a:moveTo>
                    <a:pt x="4763" y="2381"/>
                  </a:moveTo>
                  <a:lnTo>
                    <a:pt x="245269" y="0"/>
                  </a:lnTo>
                  <a:lnTo>
                    <a:pt x="197644" y="266700"/>
                  </a:lnTo>
                  <a:lnTo>
                    <a:pt x="0" y="235743"/>
                  </a:lnTo>
                  <a:cubicBezTo>
                    <a:pt x="1588" y="157956"/>
                    <a:pt x="3175" y="80168"/>
                    <a:pt x="4763" y="238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79820F35-16DC-EA5D-7BA4-59A0D77391AF}"/>
                </a:ext>
              </a:extLst>
            </p:cNvPr>
            <p:cNvGrpSpPr/>
            <p:nvPr/>
          </p:nvGrpSpPr>
          <p:grpSpPr>
            <a:xfrm>
              <a:off x="7951768" y="5616568"/>
              <a:ext cx="1380035" cy="1292517"/>
              <a:chOff x="8674772" y="5616568"/>
              <a:chExt cx="1380035" cy="1292517"/>
            </a:xfrm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xmlns="" id="{8BE742B8-28E6-3210-B3B5-C0962476CC54}"/>
                  </a:ext>
                </a:extLst>
              </p:cNvPr>
              <p:cNvSpPr/>
              <p:nvPr/>
            </p:nvSpPr>
            <p:spPr>
              <a:xfrm>
                <a:off x="8674772" y="6093620"/>
                <a:ext cx="283369" cy="269081"/>
              </a:xfrm>
              <a:custGeom>
                <a:avLst/>
                <a:gdLst>
                  <a:gd name="connsiteX0" fmla="*/ 0 w 283369"/>
                  <a:gd name="connsiteY0" fmla="*/ 0 h 269081"/>
                  <a:gd name="connsiteX1" fmla="*/ 283369 w 283369"/>
                  <a:gd name="connsiteY1" fmla="*/ 2381 h 269081"/>
                  <a:gd name="connsiteX2" fmla="*/ 240506 w 283369"/>
                  <a:gd name="connsiteY2" fmla="*/ 259556 h 269081"/>
                  <a:gd name="connsiteX3" fmla="*/ 66675 w 283369"/>
                  <a:gd name="connsiteY3" fmla="*/ 269081 h 269081"/>
                  <a:gd name="connsiteX4" fmla="*/ 0 w 283369"/>
                  <a:gd name="connsiteY4" fmla="*/ 0 h 269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369" h="269081">
                    <a:moveTo>
                      <a:pt x="0" y="0"/>
                    </a:moveTo>
                    <a:lnTo>
                      <a:pt x="283369" y="2381"/>
                    </a:lnTo>
                    <a:lnTo>
                      <a:pt x="240506" y="259556"/>
                    </a:lnTo>
                    <a:lnTo>
                      <a:pt x="66675" y="2690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05A11BB8-ED07-5847-D649-968686D4C8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>
                            <a14:foregroundMark x1="32195" y1="18497" x2="63415" y2="77457"/>
                            <a14:foregroundMark x1="37073" y1="23121" x2="31707" y2="60694"/>
                            <a14:foregroundMark x1="31707" y1="60694" x2="49268" y2="82081"/>
                            <a14:foregroundMark x1="49268" y1="82081" x2="49756" y2="82081"/>
                            <a14:foregroundMark x1="49756" y1="82081" x2="65366" y2="39306"/>
                            <a14:foregroundMark x1="65366" y1="39306" x2="66341" y2="20809"/>
                            <a14:foregroundMark x1="35122" y1="19075" x2="56098" y2="39884"/>
                            <a14:foregroundMark x1="56098" y1="39884" x2="54634" y2="45087"/>
                            <a14:foregroundMark x1="64878" y1="45087" x2="64390" y2="67630"/>
                            <a14:foregroundMark x1="67317" y1="56647" x2="64390" y2="73988"/>
                            <a14:foregroundMark x1="80488" y1="47399" x2="80488" y2="47399"/>
                            <a14:foregroundMark x1="67805" y1="40462" x2="71220" y2="40462"/>
                            <a14:foregroundMark x1="69828" y1="45523" x2="69268" y2="57803"/>
                            <a14:foregroundMark x1="70244" y1="36416" x2="69851" y2="45029"/>
                            <a14:foregroundMark x1="27805" y1="52587" x2="27805" y2="56647"/>
                            <a14:foregroundMark x1="27805" y1="32948" x2="27805" y2="50104"/>
                            <a14:foregroundMark x1="28209" y1="49788" x2="29268" y2="31792"/>
                            <a14:foregroundMark x1="27805" y1="56647" x2="28076" y2="52051"/>
                            <a14:foregroundMark x1="27317" y1="35838" x2="27317" y2="50162"/>
                            <a14:foregroundMark x1="13659" y1="39306" x2="30732" y2="39306"/>
                            <a14:foregroundMark x1="14146" y1="40462" x2="23527" y2="50611"/>
                            <a14:foregroundMark x1="21463" y1="49133" x2="21253" y2="50880"/>
                            <a14:foregroundMark x1="26341" y1="56069" x2="26037" y2="56088"/>
                            <a14:foregroundMark x1="16098" y1="57225" x2="13171" y2="40462"/>
                            <a14:foregroundMark x1="69268" y1="50867" x2="75005" y2="53231"/>
                            <a14:foregroundMark x1="70732" y1="39306" x2="85366" y2="38728"/>
                            <a14:foregroundMark x1="85854" y1="39306" x2="84753" y2="50177"/>
                            <a14:foregroundMark x1="72195" y1="55491" x2="73691" y2="55491"/>
                            <a14:foregroundMark x1="73902" y1="55130" x2="72683" y2="54913"/>
                            <a14:foregroundMark x1="72683" y1="55491" x2="73658" y2="55549"/>
                            <a14:foregroundMark x1="11707" y1="39884" x2="15122" y2="57225"/>
                            <a14:foregroundMark x1="13659" y1="38728" x2="12195" y2="38728"/>
                            <a14:foregroundMark x1="84390" y1="50289" x2="84390" y2="52023"/>
                            <a14:backgroundMark x1="23902" y1="57803" x2="24878" y2="57803"/>
                            <a14:backgroundMark x1="15122" y1="59538" x2="24878" y2="58382"/>
                            <a14:backgroundMark x1="72683" y1="57225" x2="84878" y2="58960"/>
                            <a14:backgroundMark x1="85183" y1="50289" x2="87317" y2="38150"/>
                          </a14:backgroundRemoval>
                        </a14:imgEffect>
                      </a14:imgLayer>
                    </a14:imgProps>
                  </a:ext>
                </a:extLst>
              </a:blip>
              <a:srcRect l="9895"/>
              <a:stretch/>
            </p:blipFill>
            <p:spPr>
              <a:xfrm>
                <a:off x="8674772" y="5616568"/>
                <a:ext cx="1380035" cy="1292517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A0D5A0C-0945-01B8-92BC-E75B15ED8868}"/>
              </a:ext>
            </a:extLst>
          </p:cNvPr>
          <p:cNvSpPr txBox="1"/>
          <p:nvPr/>
        </p:nvSpPr>
        <p:spPr>
          <a:xfrm>
            <a:off x="743398" y="473640"/>
            <a:ext cx="618893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1"/>
            <a:r>
              <a:rPr lang="en-US" altLang="ko-KR" sz="24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2021 ~ 2022 V</a:t>
            </a:r>
            <a:r>
              <a:rPr lang="ko-KR" altLang="en-US" sz="24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리그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6BC2E6D-0A6F-06B9-5369-29943D77F2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5366" y1="48299" x2="64878" y2="52381"/>
                        <a14:foregroundMark x1="64878" y1="52381" x2="69268" y2="52381"/>
                        <a14:foregroundMark x1="27317" y1="29252" x2="49756" y2="44218"/>
                        <a14:foregroundMark x1="49756" y1="44218" x2="49756" y2="44218"/>
                        <a14:foregroundMark x1="72195" y1="38776" x2="64878" y2="537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5779" y="4377403"/>
            <a:ext cx="685249" cy="49137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85CB212-85FC-37C1-416A-8866C98063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20909" y1="46980" x2="84545" y2="44966"/>
                        <a14:foregroundMark x1="44091" y1="12081" x2="55455" y2="12752"/>
                        <a14:foregroundMark x1="85000" y1="52349" x2="85000" y2="523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7220" y="5841054"/>
            <a:ext cx="949413" cy="643012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42710C7F-6BF6-E1CF-E745-7DB880ED6595}"/>
              </a:ext>
            </a:extLst>
          </p:cNvPr>
          <p:cNvGrpSpPr/>
          <p:nvPr/>
        </p:nvGrpSpPr>
        <p:grpSpPr>
          <a:xfrm>
            <a:off x="4461233" y="1259316"/>
            <a:ext cx="805096" cy="681109"/>
            <a:chOff x="5717388" y="5519872"/>
            <a:chExt cx="2124075" cy="1638300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627FAA8A-1D14-8F12-EE34-6F8A3FE29E75}"/>
                </a:ext>
              </a:extLst>
            </p:cNvPr>
            <p:cNvSpPr/>
            <p:nvPr/>
          </p:nvSpPr>
          <p:spPr>
            <a:xfrm flipH="1">
              <a:off x="5974714" y="6017874"/>
              <a:ext cx="381979" cy="461962"/>
            </a:xfrm>
            <a:custGeom>
              <a:avLst/>
              <a:gdLst>
                <a:gd name="connsiteX0" fmla="*/ 12885 w 381979"/>
                <a:gd name="connsiteY0" fmla="*/ 4762 h 461962"/>
                <a:gd name="connsiteX1" fmla="*/ 381979 w 381979"/>
                <a:gd name="connsiteY1" fmla="*/ 0 h 461962"/>
                <a:gd name="connsiteX2" fmla="*/ 298635 w 381979"/>
                <a:gd name="connsiteY2" fmla="*/ 461962 h 461962"/>
                <a:gd name="connsiteX3" fmla="*/ 979 w 381979"/>
                <a:gd name="connsiteY3" fmla="*/ 388144 h 461962"/>
                <a:gd name="connsiteX4" fmla="*/ 12885 w 381979"/>
                <a:gd name="connsiteY4" fmla="*/ 4762 h 46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979" h="461962">
                  <a:moveTo>
                    <a:pt x="12885" y="4762"/>
                  </a:moveTo>
                  <a:lnTo>
                    <a:pt x="381979" y="0"/>
                  </a:lnTo>
                  <a:lnTo>
                    <a:pt x="298635" y="461962"/>
                  </a:lnTo>
                  <a:lnTo>
                    <a:pt x="979" y="388144"/>
                  </a:lnTo>
                  <a:cubicBezTo>
                    <a:pt x="-608" y="258763"/>
                    <a:pt x="-2196" y="129381"/>
                    <a:pt x="12885" y="476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1398E8FE-A43A-2F80-6247-BD77928F01C2}"/>
                </a:ext>
              </a:extLst>
            </p:cNvPr>
            <p:cNvGrpSpPr/>
            <p:nvPr/>
          </p:nvGrpSpPr>
          <p:grpSpPr>
            <a:xfrm>
              <a:off x="5717388" y="5519872"/>
              <a:ext cx="2124075" cy="1638300"/>
              <a:chOff x="1472829" y="816716"/>
              <a:chExt cx="2124075" cy="1638300"/>
            </a:xfrm>
          </p:grpSpPr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xmlns="" id="{E5419D0B-873B-F615-A4CB-E30306EE3392}"/>
                  </a:ext>
                </a:extLst>
              </p:cNvPr>
              <p:cNvSpPr/>
              <p:nvPr/>
            </p:nvSpPr>
            <p:spPr>
              <a:xfrm>
                <a:off x="2992238" y="1314718"/>
                <a:ext cx="381979" cy="461962"/>
              </a:xfrm>
              <a:custGeom>
                <a:avLst/>
                <a:gdLst>
                  <a:gd name="connsiteX0" fmla="*/ 12885 w 381979"/>
                  <a:gd name="connsiteY0" fmla="*/ 4762 h 461962"/>
                  <a:gd name="connsiteX1" fmla="*/ 381979 w 381979"/>
                  <a:gd name="connsiteY1" fmla="*/ 0 h 461962"/>
                  <a:gd name="connsiteX2" fmla="*/ 298635 w 381979"/>
                  <a:gd name="connsiteY2" fmla="*/ 461962 h 461962"/>
                  <a:gd name="connsiteX3" fmla="*/ 979 w 381979"/>
                  <a:gd name="connsiteY3" fmla="*/ 388144 h 461962"/>
                  <a:gd name="connsiteX4" fmla="*/ 12885 w 381979"/>
                  <a:gd name="connsiteY4" fmla="*/ 4762 h 46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979" h="461962">
                    <a:moveTo>
                      <a:pt x="12885" y="4762"/>
                    </a:moveTo>
                    <a:lnTo>
                      <a:pt x="381979" y="0"/>
                    </a:lnTo>
                    <a:lnTo>
                      <a:pt x="298635" y="461962"/>
                    </a:lnTo>
                    <a:lnTo>
                      <a:pt x="979" y="388144"/>
                    </a:lnTo>
                    <a:cubicBezTo>
                      <a:pt x="-608" y="258763"/>
                      <a:pt x="-2196" y="129381"/>
                      <a:pt x="12885" y="47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xmlns="" id="{EF5F6CD1-4B53-95EC-BA61-3980B0814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>
                            <a14:foregroundMark x1="29596" y1="30814" x2="54709" y2="19186"/>
                            <a14:foregroundMark x1="54709" y1="19186" x2="71300" y2="27907"/>
                            <a14:foregroundMark x1="63229" y1="33721" x2="63677" y2="33721"/>
                            <a14:foregroundMark x1="69955" y1="24419" x2="68610" y2="66279"/>
                            <a14:foregroundMark x1="18386" y1="43023" x2="18386" y2="43023"/>
                            <a14:foregroundMark x1="79821" y1="43023" x2="79821" y2="4302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72829" y="816716"/>
                <a:ext cx="2124075" cy="1638300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5146A6B4-1103-CFBD-ABC9-A38B5FED9C41}"/>
              </a:ext>
            </a:extLst>
          </p:cNvPr>
          <p:cNvGrpSpPr/>
          <p:nvPr/>
        </p:nvGrpSpPr>
        <p:grpSpPr>
          <a:xfrm>
            <a:off x="4422689" y="1985666"/>
            <a:ext cx="932658" cy="704866"/>
            <a:chOff x="4746160" y="3347652"/>
            <a:chExt cx="2066925" cy="15621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D9D4A09D-A596-C975-4AED-4333B3D495FF}"/>
                </a:ext>
              </a:extLst>
            </p:cNvPr>
            <p:cNvSpPr/>
            <p:nvPr/>
          </p:nvSpPr>
          <p:spPr>
            <a:xfrm>
              <a:off x="5536406" y="3469876"/>
              <a:ext cx="423468" cy="4234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98E70282-C9CE-6A74-3796-D0671683B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>
                          <a14:foregroundMark x1="38710" y1="26220" x2="28571" y2="65854"/>
                          <a14:foregroundMark x1="28571" y1="65854" x2="49309" y2="85976"/>
                          <a14:foregroundMark x1="49309" y1="85976" x2="50691" y2="85976"/>
                          <a14:foregroundMark x1="49770" y1="29268" x2="52535" y2="70122"/>
                          <a14:foregroundMark x1="35945" y1="54268" x2="61290" y2="53659"/>
                          <a14:foregroundMark x1="61290" y1="53659" x2="62673" y2="53049"/>
                          <a14:foregroundMark x1="44700" y1="28049" x2="51613" y2="27439"/>
                          <a14:foregroundMark x1="42396" y1="36585" x2="43779" y2="53659"/>
                          <a14:foregroundMark x1="42396" y1="16463" x2="55300" y2="29268"/>
                          <a14:foregroundMark x1="55300" y1="29268" x2="37788" y2="25610"/>
                          <a14:foregroundMark x1="52535" y1="11585" x2="56682" y2="298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6160" y="3347652"/>
              <a:ext cx="2066925" cy="1562100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8D837C55-FF33-F004-A1D0-4426C3FEDA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4497" y="2916435"/>
            <a:ext cx="697674" cy="39737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1D0A63E8-9A5E-01A4-C79B-D1CA3A1077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7204" y1="35593" x2="19892" y2="45198"/>
                        <a14:foregroundMark x1="17742" y1="33333" x2="21505" y2="37853"/>
                        <a14:foregroundMark x1="76882" y1="35028" x2="59140" y2="74011"/>
                        <a14:foregroundMark x1="59140" y1="74011" x2="59140" y2="74011"/>
                        <a14:foregroundMark x1="46774" y1="74576" x2="47312" y2="83616"/>
                        <a14:foregroundMark x1="75269" y1="31638" x2="75269" y2="31638"/>
                        <a14:foregroundMark x1="75806" y1="31073" x2="77957" y2="33898"/>
                        <a14:foregroundMark x1="73656" y1="31638" x2="79032" y2="33333"/>
                        <a14:foregroundMark x1="15054" y1="33898" x2="18817" y2="30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5206" y="3502517"/>
            <a:ext cx="734367" cy="6988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31F3B6B0-F0F2-5478-94C4-CC1936AD485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52514" y1="18405" x2="63128" y2="55215"/>
                        <a14:foregroundMark x1="34637" y1="29448" x2="27374" y2="68098"/>
                        <a14:foregroundMark x1="27374" y1="68098" x2="50279" y2="86503"/>
                        <a14:foregroundMark x1="50279" y1="86503" x2="68715" y2="64417"/>
                        <a14:foregroundMark x1="43575" y1="67485" x2="58659" y2="68098"/>
                        <a14:foregroundMark x1="31285" y1="72393" x2="51955" y2="88957"/>
                        <a14:foregroundMark x1="49162" y1="88344" x2="74302" y2="64417"/>
                        <a14:foregroundMark x1="74302" y1="64417" x2="69832" y2="63804"/>
                        <a14:foregroundMark x1="53073" y1="21472" x2="51955" y2="37423"/>
                        <a14:foregroundMark x1="51397" y1="12883" x2="56425" y2="34969"/>
                        <a14:foregroundMark x1="58101" y1="11656" x2="56425" y2="37423"/>
                        <a14:foregroundMark x1="58659" y1="12883" x2="60894" y2="33742"/>
                        <a14:foregroundMark x1="63687" y1="14724" x2="60894" y2="36810"/>
                        <a14:foregroundMark x1="65922" y1="19018" x2="63128" y2="33129"/>
                        <a14:foregroundMark x1="66480" y1="17178" x2="64804" y2="32515"/>
                        <a14:foregroundMark x1="69832" y1="31902" x2="68156" y2="44785"/>
                        <a14:foregroundMark x1="70391" y1="29448" x2="66480" y2="33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0510" y="4998118"/>
            <a:ext cx="768901" cy="7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 </a:t>
            </a:r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모델 </a:t>
            </a:r>
            <a:r>
              <a:rPr lang="ko-KR" altLang="en-US" sz="4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적합</a:t>
            </a:r>
            <a:r>
              <a:rPr lang="en-US" altLang="ko-KR" sz="4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3</a:t>
            </a:r>
            <a:endParaRPr lang="ko-KR" altLang="en-US" sz="4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DA0F952-CC05-8B40-8C24-9608086A857E}"/>
              </a:ext>
            </a:extLst>
          </p:cNvPr>
          <p:cNvSpPr/>
          <p:nvPr/>
        </p:nvSpPr>
        <p:spPr>
          <a:xfrm>
            <a:off x="305310" y="1176651"/>
            <a:ext cx="11523237" cy="71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DA5A717-2E93-8F1B-8758-22DDCE5B8617}"/>
              </a:ext>
            </a:extLst>
          </p:cNvPr>
          <p:cNvSpPr txBox="1"/>
          <p:nvPr/>
        </p:nvSpPr>
        <p:spPr>
          <a:xfrm>
            <a:off x="506207" y="1141603"/>
            <a:ext cx="99520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7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홈팀별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개의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ML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 적합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GridSearchCV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이용하여 각 모델의 최적의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모수를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추정함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A4A4786-3976-4E67-6EE8-8715F6BC2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9"/>
          <a:stretch/>
        </p:blipFill>
        <p:spPr>
          <a:xfrm>
            <a:off x="243662" y="2537250"/>
            <a:ext cx="2792449" cy="15490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3C0C899-1BCB-5198-BA94-E52375DFF591}"/>
              </a:ext>
            </a:extLst>
          </p:cNvPr>
          <p:cNvSpPr txBox="1"/>
          <p:nvPr/>
        </p:nvSpPr>
        <p:spPr>
          <a:xfrm>
            <a:off x="870357" y="2125734"/>
            <a:ext cx="153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dirty="0"/>
              <a:t>KB</a:t>
            </a:r>
            <a:r>
              <a:rPr kumimoji="1" lang="ko-KR" altLang="en-US" dirty="0"/>
              <a:t>손해보험</a:t>
            </a:r>
            <a:endParaRPr kumimoji="1" lang="x-none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45083EA5-AEC8-E344-5FB0-FD3EE535A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1"/>
          <a:stretch/>
        </p:blipFill>
        <p:spPr>
          <a:xfrm>
            <a:off x="3193626" y="2501040"/>
            <a:ext cx="3013769" cy="16288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65968E8-3BAE-E900-A4D4-633547E4BD45}"/>
              </a:ext>
            </a:extLst>
          </p:cNvPr>
          <p:cNvSpPr txBox="1"/>
          <p:nvPr/>
        </p:nvSpPr>
        <p:spPr>
          <a:xfrm>
            <a:off x="4082167" y="2148037"/>
            <a:ext cx="123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dirty="0"/>
              <a:t>한국전력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1174C3DF-6AE3-BB1E-84AB-7A9C27E7F6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0" b="7149"/>
          <a:stretch/>
        </p:blipFill>
        <p:spPr>
          <a:xfrm>
            <a:off x="6063342" y="2481500"/>
            <a:ext cx="2920026" cy="162885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804BB44-D877-33D2-7F07-51CA34F89B5E}"/>
              </a:ext>
            </a:extLst>
          </p:cNvPr>
          <p:cNvSpPr txBox="1"/>
          <p:nvPr/>
        </p:nvSpPr>
        <p:spPr>
          <a:xfrm>
            <a:off x="6873150" y="2119760"/>
            <a:ext cx="123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dirty="0"/>
              <a:t>우리카드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A8D19AC6-97D3-B6F2-897C-A44D2C9AA7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55" t="6273" b="7150"/>
          <a:stretch/>
        </p:blipFill>
        <p:spPr>
          <a:xfrm>
            <a:off x="9003588" y="2542670"/>
            <a:ext cx="2920026" cy="15719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FA7461A-90CC-0029-6912-83A1D509BA30}"/>
              </a:ext>
            </a:extLst>
          </p:cNvPr>
          <p:cNvSpPr txBox="1"/>
          <p:nvPr/>
        </p:nvSpPr>
        <p:spPr>
          <a:xfrm>
            <a:off x="9654766" y="2114849"/>
            <a:ext cx="161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OK</a:t>
            </a:r>
            <a:r>
              <a:rPr lang="ko-KR" altLang="en-US" dirty="0"/>
              <a:t>금융그룹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D7A6CEB2-8770-E8AE-7170-FD86D8CF8D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42"/>
          <a:stretch/>
        </p:blipFill>
        <p:spPr>
          <a:xfrm>
            <a:off x="1538766" y="4494970"/>
            <a:ext cx="2824655" cy="16245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E0062F5-CE8F-8E66-833A-EDC0EC572B87}"/>
              </a:ext>
            </a:extLst>
          </p:cNvPr>
          <p:cNvSpPr txBox="1"/>
          <p:nvPr/>
        </p:nvSpPr>
        <p:spPr>
          <a:xfrm>
            <a:off x="2219703" y="4156845"/>
            <a:ext cx="149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dirty="0"/>
              <a:t>현대</a:t>
            </a:r>
            <a:r>
              <a:rPr kumimoji="1" lang="ko-KR" altLang="en-US" dirty="0"/>
              <a:t>캐피탈</a:t>
            </a:r>
            <a:endParaRPr kumimoji="1" lang="x-none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12F287ED-ACB3-51A4-1C8C-81EC0B17EC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89"/>
          <a:stretch/>
        </p:blipFill>
        <p:spPr>
          <a:xfrm>
            <a:off x="4769528" y="4504406"/>
            <a:ext cx="2792450" cy="169909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58566BD-07AD-55AB-B3EA-6F3299DD4CE8}"/>
              </a:ext>
            </a:extLst>
          </p:cNvPr>
          <p:cNvSpPr txBox="1"/>
          <p:nvPr/>
        </p:nvSpPr>
        <p:spPr>
          <a:xfrm>
            <a:off x="5542973" y="4120977"/>
            <a:ext cx="123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dirty="0"/>
              <a:t>삼성화재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B070EC76-CC7A-1077-8731-6F70FC4A56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03"/>
          <a:stretch/>
        </p:blipFill>
        <p:spPr>
          <a:xfrm>
            <a:off x="7870125" y="4483309"/>
            <a:ext cx="2976261" cy="169909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97582F3-4107-9F3C-3B3D-88C042265E4E}"/>
              </a:ext>
            </a:extLst>
          </p:cNvPr>
          <p:cNvSpPr txBox="1"/>
          <p:nvPr/>
        </p:nvSpPr>
        <p:spPr>
          <a:xfrm>
            <a:off x="8854712" y="4120977"/>
            <a:ext cx="123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dirty="0"/>
              <a:t>대한항공</a:t>
            </a:r>
          </a:p>
        </p:txBody>
      </p:sp>
    </p:spTree>
    <p:extLst>
      <p:ext uri="{BB962C8B-B14F-4D97-AF65-F5344CB8AC3E}">
        <p14:creationId xmlns:p14="http://schemas.microsoft.com/office/powerpoint/2010/main" val="11732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prstClr val="black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 </a:t>
            </a:r>
            <a:r>
              <a:rPr lang="ko-KR" altLang="en-US" sz="4400" dirty="0">
                <a:solidFill>
                  <a:prstClr val="black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모델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B64BEA-7B82-D9C1-BAD7-B194DA63239E}"/>
              </a:ext>
            </a:extLst>
          </p:cNvPr>
          <p:cNvSpPr txBox="1"/>
          <p:nvPr/>
        </p:nvSpPr>
        <p:spPr>
          <a:xfrm>
            <a:off x="322866" y="1217059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최적의 팀별 </a:t>
            </a:r>
            <a:r>
              <a:rPr lang="en-US" altLang="ko-KR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ML </a:t>
            </a:r>
            <a:r>
              <a:rPr lang="ko-KR" altLang="en-US" dirty="0">
                <a:solidFill>
                  <a:prstClr val="black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모델 선정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xmlns="" id="{6F446D63-895B-84BB-0B8B-8F393865F80B}"/>
              </a:ext>
            </a:extLst>
          </p:cNvPr>
          <p:cNvGraphicFramePr>
            <a:graphicFrameLocks noGrp="1"/>
          </p:cNvGraphicFramePr>
          <p:nvPr/>
        </p:nvGraphicFramePr>
        <p:xfrm>
          <a:off x="322865" y="1681691"/>
          <a:ext cx="1149765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0992">
                  <a:extLst>
                    <a:ext uri="{9D8B030D-6E8A-4147-A177-3AD203B41FA5}">
                      <a16:colId xmlns:a16="http://schemas.microsoft.com/office/drawing/2014/main" xmlns="" val="2727655280"/>
                    </a:ext>
                  </a:extLst>
                </a:gridCol>
                <a:gridCol w="1382486">
                  <a:extLst>
                    <a:ext uri="{9D8B030D-6E8A-4147-A177-3AD203B41FA5}">
                      <a16:colId xmlns:a16="http://schemas.microsoft.com/office/drawing/2014/main" xmlns="" val="2060139126"/>
                    </a:ext>
                  </a:extLst>
                </a:gridCol>
                <a:gridCol w="1238143">
                  <a:extLst>
                    <a:ext uri="{9D8B030D-6E8A-4147-A177-3AD203B41FA5}">
                      <a16:colId xmlns:a16="http://schemas.microsoft.com/office/drawing/2014/main" xmlns="" val="3780978449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2656955707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1667104394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1599024816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2917831999"/>
                    </a:ext>
                  </a:extLst>
                </a:gridCol>
                <a:gridCol w="1437207">
                  <a:extLst>
                    <a:ext uri="{9D8B030D-6E8A-4147-A177-3AD203B41FA5}">
                      <a16:colId xmlns:a16="http://schemas.microsoft.com/office/drawing/2014/main" xmlns="" val="2076814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ML</a:t>
                      </a:r>
                      <a:r>
                        <a:rPr lang="ko-KR" altLang="en-US" sz="1600" dirty="0"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모델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KB</a:t>
                      </a:r>
                      <a:r>
                        <a:rPr lang="ko-KR" altLang="en-US" dirty="0"/>
                        <a:t>손해보험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한국전력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우리카드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OK</a:t>
                      </a:r>
                      <a:r>
                        <a:rPr lang="ko-KR" altLang="en-US" dirty="0"/>
                        <a:t>금융그룹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현대캐피탈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삼성화재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대한항공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779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로지스틱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863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의사결정나무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1875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랜덤포레스트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0.81</a:t>
                      </a:r>
                      <a:endParaRPr lang="ko-KR" altLang="en-US" dirty="0"/>
                    </a:p>
                  </a:txBody>
                  <a:tcPr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107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AdaBoostg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04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LightGBM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0.63</a:t>
                      </a:r>
                      <a:endParaRPr lang="ko-KR" altLang="en-US" dirty="0"/>
                    </a:p>
                  </a:txBody>
                  <a:tcPr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0.73</a:t>
                      </a:r>
                      <a:endParaRPr lang="ko-KR" altLang="en-US" dirty="0"/>
                    </a:p>
                  </a:txBody>
                  <a:tcPr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3196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XGBOOST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0.74</a:t>
                      </a:r>
                      <a:endParaRPr lang="ko-KR" altLang="en-US" dirty="0"/>
                    </a:p>
                  </a:txBody>
                  <a:tcPr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0.82</a:t>
                      </a:r>
                      <a:endParaRPr lang="ko-KR" altLang="en-US" dirty="0"/>
                    </a:p>
                  </a:txBody>
                  <a:tcPr>
                    <a:solidFill>
                      <a:srgbClr val="FFFF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21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Bagging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>
                    <a:solidFill>
                      <a:srgbClr val="FFFF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079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SVM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22471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BC099A6-7648-80F6-5BF4-800B7E8685C0}"/>
              </a:ext>
            </a:extLst>
          </p:cNvPr>
          <p:cNvSpPr txBox="1"/>
          <p:nvPr/>
        </p:nvSpPr>
        <p:spPr>
          <a:xfrm>
            <a:off x="10061575" y="1217059"/>
            <a:ext cx="1807559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평가지표</a:t>
            </a:r>
            <a:r>
              <a:rPr lang="en-US" altLang="ko-KR" sz="1600" dirty="0">
                <a:solidFill>
                  <a:prstClr val="black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정확도</a:t>
            </a:r>
            <a:r>
              <a:rPr lang="en-US" altLang="ko-KR" sz="1600" dirty="0">
                <a:solidFill>
                  <a:prstClr val="black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endParaRPr lang="en-US" altLang="ko-KR" dirty="0">
              <a:solidFill>
                <a:prstClr val="black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A5A717-2E93-8F1B-8758-22DDCE5B8617}"/>
              </a:ext>
            </a:extLst>
          </p:cNvPr>
          <p:cNvSpPr txBox="1"/>
          <p:nvPr/>
        </p:nvSpPr>
        <p:spPr>
          <a:xfrm>
            <a:off x="1313360" y="5493299"/>
            <a:ext cx="99520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KB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손해보험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LightGBM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63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%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한국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전력은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LightGBM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73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%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OK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금융그룹은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랜덤포레스트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모델로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81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%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현대캐피탈은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Bagging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76%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삼성화재는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XGBOOST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74%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대한항공은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XGBOOST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모델로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2%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예측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 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" name="순서도: 병합 6">
            <a:extLst>
              <a:ext uri="{FF2B5EF4-FFF2-40B4-BE49-F238E27FC236}">
                <a16:creationId xmlns:a16="http://schemas.microsoft.com/office/drawing/2014/main" xmlns="" id="{14B9AE69-B318-3793-6388-87205B2D8972}"/>
              </a:ext>
            </a:extLst>
          </p:cNvPr>
          <p:cNvSpPr/>
          <p:nvPr/>
        </p:nvSpPr>
        <p:spPr>
          <a:xfrm rot="16200000">
            <a:off x="398490" y="5699639"/>
            <a:ext cx="903554" cy="325985"/>
          </a:xfrm>
          <a:prstGeom prst="flowChartMerge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5000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10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ML </a:t>
            </a:r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예측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6026DA4-4F8E-9D6E-37E6-3284CD45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34" y="2839939"/>
            <a:ext cx="3327730" cy="36865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9D8267E-0DEF-9FB1-2378-E0376DA9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13" y="2839939"/>
            <a:ext cx="2674571" cy="36865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95A3EC6-7A09-FCAE-8F44-32CE7305D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288" y="2839939"/>
            <a:ext cx="2674571" cy="36865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1409495" y="1175314"/>
            <a:ext cx="16850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OK</a:t>
            </a:r>
            <a:r>
              <a:rPr lang="ko-KR" altLang="en-US" sz="25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금융그룹</a:t>
            </a:r>
            <a:endParaRPr lang="en-US" altLang="ko-KR" sz="2500" dirty="0" smtClean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5290995" y="1175314"/>
            <a:ext cx="1364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대한항공</a:t>
            </a:r>
            <a:endParaRPr lang="en-US" altLang="ko-KR" sz="2500" dirty="0" smtClean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9102924" y="1197919"/>
            <a:ext cx="1659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현대캐피탈</a:t>
            </a:r>
            <a:endParaRPr lang="en-US" altLang="ko-KR" sz="2500" dirty="0" smtClean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1300328" y="1615309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RandomForest</a:t>
            </a:r>
            <a:endParaRPr lang="en-US" altLang="ko-KR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9425" y="2140394"/>
            <a:ext cx="2523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sz="12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'max_depth': </a:t>
            </a:r>
            <a:r>
              <a:rPr lang="en-US" altLang="ko-KR" sz="12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'n_estimators': 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endParaRPr lang="en-US" altLang="ko-KR" sz="12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300328" y="1984641"/>
            <a:ext cx="1921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Accuracy : </a:t>
            </a:r>
            <a:r>
              <a:rPr lang="en-US" altLang="ko-KR" dirty="0" smtClean="0">
                <a:solidFill>
                  <a:srgbClr val="F06C5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0.81	</a:t>
            </a:r>
            <a:endParaRPr lang="en-US" altLang="ko-KR" dirty="0">
              <a:solidFill>
                <a:srgbClr val="F06C5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5343765" y="1615309"/>
            <a:ext cx="131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XGBOOST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874514" y="2166083"/>
            <a:ext cx="25232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 smtClean="0"/>
          </a:p>
          <a:p>
            <a:pPr algn="ctr"/>
            <a:r>
              <a:rPr lang="en-US" altLang="x-none" sz="1200" dirty="0" err="1"/>
              <a:t>learning_rate</a:t>
            </a:r>
            <a:r>
              <a:rPr lang="en-US" altLang="x-none" sz="1200" dirty="0"/>
              <a:t>=0.1, </a:t>
            </a:r>
            <a:r>
              <a:rPr lang="en-US" altLang="x-none" sz="1200" dirty="0" err="1"/>
              <a:t>max_depth</a:t>
            </a:r>
            <a:r>
              <a:rPr lang="en-US" altLang="x-none" sz="1200" dirty="0"/>
              <a:t> = 6</a:t>
            </a:r>
            <a:r>
              <a:rPr lang="en-US" altLang="ko-KR" sz="12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082137" y="1984641"/>
            <a:ext cx="1921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Accuracy : </a:t>
            </a:r>
            <a:r>
              <a:rPr lang="en-US" altLang="ko-KR" dirty="0" smtClean="0">
                <a:solidFill>
                  <a:srgbClr val="F06C5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0.82</a:t>
            </a:r>
            <a:endParaRPr lang="en-US" altLang="ko-KR" dirty="0">
              <a:solidFill>
                <a:srgbClr val="F06C5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7F7C7-9174-A9EA-9E49-0F783B742776}"/>
              </a:ext>
            </a:extLst>
          </p:cNvPr>
          <p:cNvSpPr txBox="1"/>
          <p:nvPr/>
        </p:nvSpPr>
        <p:spPr>
          <a:xfrm>
            <a:off x="9535787" y="167497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Bagging</a:t>
            </a:r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317171" y="2166083"/>
            <a:ext cx="32307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x-none" altLang="en-US" sz="1200" dirty="0"/>
              <a:t>'n_estimators': 15</a:t>
            </a:r>
            <a:endParaRPr lang="ko-KR" altLang="en-US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863947" y="2023442"/>
            <a:ext cx="1921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Accuracy : </a:t>
            </a:r>
            <a:r>
              <a:rPr lang="en-US" altLang="ko-KR" dirty="0" smtClean="0">
                <a:solidFill>
                  <a:srgbClr val="F06C52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0.76</a:t>
            </a:r>
            <a:endParaRPr lang="en-US" altLang="ko-KR" dirty="0">
              <a:solidFill>
                <a:srgbClr val="F06C52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39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직사각형 4104">
            <a:extLst>
              <a:ext uri="{FF2B5EF4-FFF2-40B4-BE49-F238E27FC236}">
                <a16:creationId xmlns:a16="http://schemas.microsoft.com/office/drawing/2014/main" xmlns="" id="{4B26CA2A-9690-BC44-1468-29287F86AFE3}"/>
              </a:ext>
            </a:extLst>
          </p:cNvPr>
          <p:cNvSpPr/>
          <p:nvPr/>
        </p:nvSpPr>
        <p:spPr>
          <a:xfrm>
            <a:off x="114300" y="139788"/>
            <a:ext cx="7621814" cy="6578600"/>
          </a:xfrm>
          <a:prstGeom prst="rect">
            <a:avLst/>
          </a:prstGeom>
          <a:solidFill>
            <a:srgbClr val="050F4D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9" name="직사각형 4098">
            <a:extLst>
              <a:ext uri="{FF2B5EF4-FFF2-40B4-BE49-F238E27FC236}">
                <a16:creationId xmlns:a16="http://schemas.microsoft.com/office/drawing/2014/main" xmlns="" id="{B988EF3C-4427-F013-7815-C94E189E41E0}"/>
              </a:ext>
            </a:extLst>
          </p:cNvPr>
          <p:cNvSpPr/>
          <p:nvPr/>
        </p:nvSpPr>
        <p:spPr>
          <a:xfrm>
            <a:off x="114300" y="139700"/>
            <a:ext cx="11899900" cy="6578600"/>
          </a:xfrm>
          <a:prstGeom prst="rect">
            <a:avLst/>
          </a:prstGeom>
          <a:noFill/>
          <a:ln>
            <a:solidFill>
              <a:srgbClr val="06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1" name="TextBox 4120">
            <a:extLst>
              <a:ext uri="{FF2B5EF4-FFF2-40B4-BE49-F238E27FC236}">
                <a16:creationId xmlns:a16="http://schemas.microsoft.com/office/drawing/2014/main" xmlns="" id="{76407B77-4A04-1729-061C-DCCEA57FBF36}"/>
              </a:ext>
            </a:extLst>
          </p:cNvPr>
          <p:cNvSpPr txBox="1"/>
          <p:nvPr/>
        </p:nvSpPr>
        <p:spPr>
          <a:xfrm>
            <a:off x="8900471" y="4402480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요약 및 결론</a:t>
            </a:r>
          </a:p>
        </p:txBody>
      </p:sp>
      <p:sp>
        <p:nvSpPr>
          <p:cNvPr id="4122" name="TextBox 4121">
            <a:extLst>
              <a:ext uri="{FF2B5EF4-FFF2-40B4-BE49-F238E27FC236}">
                <a16:creationId xmlns:a16="http://schemas.microsoft.com/office/drawing/2014/main" xmlns="" id="{82D0987F-58CF-9B92-9C36-1E16FB97B59C}"/>
              </a:ext>
            </a:extLst>
          </p:cNvPr>
          <p:cNvSpPr txBox="1"/>
          <p:nvPr/>
        </p:nvSpPr>
        <p:spPr>
          <a:xfrm>
            <a:off x="8900471" y="52690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활용 방안</a:t>
            </a:r>
          </a:p>
        </p:txBody>
      </p:sp>
      <p:sp>
        <p:nvSpPr>
          <p:cNvPr id="4123" name="TextBox 4122">
            <a:extLst>
              <a:ext uri="{FF2B5EF4-FFF2-40B4-BE49-F238E27FC236}">
                <a16:creationId xmlns:a16="http://schemas.microsoft.com/office/drawing/2014/main" xmlns="" id="{FBB20DC6-B7BE-26D9-7FB8-A7D990BDA578}"/>
              </a:ext>
            </a:extLst>
          </p:cNvPr>
          <p:cNvSpPr txBox="1"/>
          <p:nvPr/>
        </p:nvSpPr>
        <p:spPr>
          <a:xfrm>
            <a:off x="8926944" y="606375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한계</a:t>
            </a:r>
          </a:p>
        </p:txBody>
      </p:sp>
      <p:cxnSp>
        <p:nvCxnSpPr>
          <p:cNvPr id="4124" name="직선 연결선 4123">
            <a:extLst>
              <a:ext uri="{FF2B5EF4-FFF2-40B4-BE49-F238E27FC236}">
                <a16:creationId xmlns:a16="http://schemas.microsoft.com/office/drawing/2014/main" xmlns="" id="{D2FDBA98-E786-16C1-9253-A0E090DBDCB2}"/>
              </a:ext>
            </a:extLst>
          </p:cNvPr>
          <p:cNvCxnSpPr/>
          <p:nvPr/>
        </p:nvCxnSpPr>
        <p:spPr>
          <a:xfrm>
            <a:off x="8926944" y="4894967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직선 연결선 4124">
            <a:extLst>
              <a:ext uri="{FF2B5EF4-FFF2-40B4-BE49-F238E27FC236}">
                <a16:creationId xmlns:a16="http://schemas.microsoft.com/office/drawing/2014/main" xmlns="" id="{74999EB3-2EC6-A284-13CF-290CBDE1ABC6}"/>
              </a:ext>
            </a:extLst>
          </p:cNvPr>
          <p:cNvCxnSpPr/>
          <p:nvPr/>
        </p:nvCxnSpPr>
        <p:spPr>
          <a:xfrm>
            <a:off x="8926944" y="5768271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6" name="직선 연결선 4125">
            <a:extLst>
              <a:ext uri="{FF2B5EF4-FFF2-40B4-BE49-F238E27FC236}">
                <a16:creationId xmlns:a16="http://schemas.microsoft.com/office/drawing/2014/main" xmlns="" id="{4944EF0E-7B26-AC83-BDBB-D069BFD64DBD}"/>
              </a:ext>
            </a:extLst>
          </p:cNvPr>
          <p:cNvCxnSpPr/>
          <p:nvPr/>
        </p:nvCxnSpPr>
        <p:spPr>
          <a:xfrm>
            <a:off x="8926944" y="6569655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12A879-76F6-2BC8-4CF9-C4AE5C3B9CD7}"/>
              </a:ext>
            </a:extLst>
          </p:cNvPr>
          <p:cNvSpPr txBox="1"/>
          <p:nvPr/>
        </p:nvSpPr>
        <p:spPr>
          <a:xfrm>
            <a:off x="10186561" y="381307"/>
            <a:ext cx="17427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결론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33AF039-9E1B-C5DA-1B52-57425C087EE8}"/>
              </a:ext>
            </a:extLst>
          </p:cNvPr>
          <p:cNvGrpSpPr/>
          <p:nvPr/>
        </p:nvGrpSpPr>
        <p:grpSpPr>
          <a:xfrm>
            <a:off x="571245" y="1282700"/>
            <a:ext cx="6707924" cy="5150382"/>
            <a:chOff x="-1381843" y="-1156784"/>
            <a:chExt cx="11257000" cy="7546113"/>
          </a:xfrm>
        </p:grpSpPr>
        <p:pic>
          <p:nvPicPr>
            <p:cNvPr id="3076" name="Picture 4" descr="한국 여자 배구, 접전 끝 도미니카 제압…8강 진출 한일전 남았다 | 서울신문">
              <a:extLst>
                <a:ext uri="{FF2B5EF4-FFF2-40B4-BE49-F238E27FC236}">
                  <a16:creationId xmlns:a16="http://schemas.microsoft.com/office/drawing/2014/main" xmlns="" id="{147DE5A9-8680-F3F6-4AE3-089ABD59C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1843" y="2702331"/>
              <a:ext cx="5524500" cy="3676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핸드볼은 승리했다..이번엔 여자배구 '한일전'이다[도쿄올림픽] | 다음스포츠">
              <a:extLst>
                <a:ext uri="{FF2B5EF4-FFF2-40B4-BE49-F238E27FC236}">
                  <a16:creationId xmlns:a16="http://schemas.microsoft.com/office/drawing/2014/main" xmlns="" id="{F0C3E560-1791-1E88-5ED2-FDE31DD7C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75504" y="-1156784"/>
              <a:ext cx="5524500" cy="3676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올림픽] 해냈다, 여자배구... 터키 꺾고 준결승 진출">
              <a:extLst>
                <a:ext uri="{FF2B5EF4-FFF2-40B4-BE49-F238E27FC236}">
                  <a16:creationId xmlns:a16="http://schemas.microsoft.com/office/drawing/2014/main" xmlns="" id="{F738D34E-128A-5028-86FC-25039A4F2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056" y="2712679"/>
              <a:ext cx="5553101" cy="3676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ANA's 오프더레코드] 도쿄올림픽 여자배구 A조 한일전 결과 승리 및 8강 진출 확정!">
              <a:extLst>
                <a:ext uri="{FF2B5EF4-FFF2-40B4-BE49-F238E27FC236}">
                  <a16:creationId xmlns:a16="http://schemas.microsoft.com/office/drawing/2014/main" xmlns="" id="{D0ADB675-18CE-F8EF-3E9D-9564CFEDF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215" y="-1156784"/>
              <a:ext cx="5542942" cy="3676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0DD1BEE-EBD2-A695-819C-1F32B7DE1CB3}"/>
              </a:ext>
            </a:extLst>
          </p:cNvPr>
          <p:cNvSpPr txBox="1"/>
          <p:nvPr/>
        </p:nvSpPr>
        <p:spPr>
          <a:xfrm>
            <a:off x="571245" y="473640"/>
            <a:ext cx="6707924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1"/>
            <a:r>
              <a:rPr lang="en-US" altLang="ko-KR" sz="24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2021 </a:t>
            </a:r>
            <a:r>
              <a:rPr lang="ko-KR" altLang="en-US" sz="24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도쿄 올림픽 </a:t>
            </a:r>
            <a:r>
              <a:rPr lang="en-US" altLang="ko-KR" sz="24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강 진출</a:t>
            </a:r>
          </a:p>
        </p:txBody>
      </p:sp>
    </p:spTree>
    <p:extLst>
      <p:ext uri="{BB962C8B-B14F-4D97-AF65-F5344CB8AC3E}">
        <p14:creationId xmlns:p14="http://schemas.microsoft.com/office/powerpoint/2010/main" val="3985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98462" y="1640910"/>
            <a:ext cx="5713823" cy="4797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</a:t>
            </a:r>
            <a:r>
              <a:rPr lang="ko-KR" altLang="en-US" sz="4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요약</a:t>
            </a:r>
            <a:endParaRPr lang="ko-KR" altLang="en-US" sz="4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316" y="1731320"/>
            <a:ext cx="570325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EDA </a:t>
            </a:r>
            <a:r>
              <a:rPr lang="ko-KR" altLang="en-US" sz="1400" b="1" dirty="0" err="1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팀별</a:t>
            </a:r>
            <a:r>
              <a:rPr lang="ko-KR" altLang="en-US" sz="1400" b="1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성공률 경기 지표 비교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강팀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GS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칼텍스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 공격, 서브, 세트), 한국도로공사(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디그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리시브), 현대건설(블로킹).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약팀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페퍼저축은행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(공격,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디그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세트, 리시브, 블로킹), 한국도로공사(서브),KGC인삼공사(서브,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디그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세트)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EDA </a:t>
            </a:r>
            <a:r>
              <a:rPr lang="ko-KR" altLang="en-US" sz="1400" dirty="0" err="1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팀별</a:t>
            </a:r>
            <a:r>
              <a:rPr lang="ko-KR" altLang="en-US" sz="1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공격 세부 항목 비교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강팀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GS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칼텍스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(시간차,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퀵오픈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/이동), 한국도로공사(시간차, 이동/오픈, 후위)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페퍼저축은행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퀵오픈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/이동,속공).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팀별</a:t>
            </a: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승리 여부에 따른 </a:t>
            </a:r>
            <a:r>
              <a:rPr lang="ko-KR" altLang="en-US" sz="14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관중수</a:t>
            </a:r>
            <a:endParaRPr lang="en-US" altLang="ko-KR" sz="14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승리일 때 관중이 많음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IBK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기업은행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여자배구는 관중이 많을 때 선수들이 부담을 느낌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모델 적합</a:t>
            </a:r>
            <a:r>
              <a:rPr lang="en-US" altLang="ko-KR" sz="1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정확도가 </a:t>
            </a:r>
            <a:r>
              <a:rPr lang="en-US" altLang="ko-KR" sz="1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80%</a:t>
            </a:r>
            <a:r>
              <a:rPr lang="ko-KR" altLang="en-US" sz="1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와 가까운 모델</a:t>
            </a:r>
            <a:r>
              <a:rPr lang="en-US" altLang="ko-KR" sz="1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현대건설의 최적 모델은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RandomForest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max_depth이 1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n_estimators은 55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선정되었고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정확도는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0.79.</a:t>
            </a:r>
            <a:endParaRPr lang="ko-KR" altLang="en-US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한국도로공사의 최적 모델은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Logistic Regression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선정되었고 정확도는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0.80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GS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칼텍스의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최적모델은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Bagging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으로 선정되었고 정확도는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0.80</a:t>
            </a:r>
            <a:endParaRPr lang="ko-KR" altLang="en-US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096000" y="1290181"/>
            <a:ext cx="0" cy="4998696"/>
          </a:xfrm>
          <a:prstGeom prst="line">
            <a:avLst/>
          </a:prstGeom>
          <a:ln>
            <a:solidFill>
              <a:srgbClr val="064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-194284" y="11398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여자 배구</a:t>
            </a:r>
            <a:endParaRPr lang="ko-KR" altLang="en-US" sz="2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05031" y="1640910"/>
            <a:ext cx="5713823" cy="47974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99746" y="1757129"/>
            <a:ext cx="570325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EDA </a:t>
            </a:r>
            <a:r>
              <a:rPr lang="ko-KR" altLang="en-US" sz="1400" b="1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팀별</a:t>
            </a:r>
            <a:r>
              <a:rPr lang="ko-KR" altLang="en-US" sz="1400" b="1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성공률 경기 지표 비교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강팀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현대캐피탈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(공격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리시브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블로킹), 대한항공( 서브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리시브),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KB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손해보험(세트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서브).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약팀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한국전력(공격,서브),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KB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손해보험(리시브), 삼성화재 (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디그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EDA </a:t>
            </a:r>
            <a:r>
              <a:rPr lang="ko-KR" altLang="en-US" sz="14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팀별</a:t>
            </a: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공격 세부 항목 비교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강팀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현대캐피탈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퀵오픈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속공/이동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후위), 대한항공(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퀵오픈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속공/이동)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약팀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한국전력(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퀵오픈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속공/이동,속공).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팀별</a:t>
            </a: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승리 여부에 따른 </a:t>
            </a:r>
            <a:r>
              <a:rPr lang="ko-KR" altLang="en-US" sz="14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관중수</a:t>
            </a:r>
            <a:endParaRPr lang="en-US" altLang="ko-KR" sz="14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승리일 때 관중이 많음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팀은 </a:t>
            </a:r>
            <a:r>
              <a:rPr lang="en-US" altLang="x-none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OK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금융그룹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삼성화재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현대캐피탈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패배일 때 관중이 많음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en-US" altLang="x-none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KB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손해보험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대한항공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우리카드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한국전력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모델 적합</a:t>
            </a:r>
            <a:r>
              <a:rPr lang="en-US" altLang="ko-KR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정확도가 </a:t>
            </a:r>
            <a:r>
              <a:rPr lang="en-US" altLang="ko-KR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80%</a:t>
            </a:r>
            <a:r>
              <a:rPr lang="ko-KR" altLang="en-US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이상인 모델</a:t>
            </a:r>
            <a:r>
              <a:rPr lang="en-US" altLang="ko-KR" sz="1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OK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금융그룹의 최적 모델은 </a:t>
            </a:r>
            <a:r>
              <a:rPr lang="en-US" altLang="ko-KR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RandomForest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max_depth이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n_estimators은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15)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선정되었고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정확도는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0.81.</a:t>
            </a:r>
            <a:endParaRPr lang="ko-KR" altLang="en-US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대한항공의 최적 모델은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XGBOOST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로 선정되었고 정확도는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0.82.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현대캐피탈의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최적모델은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Bagging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으로 선정되었고 정확도는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0.76.</a:t>
            </a:r>
            <a:endParaRPr lang="ko-KR" altLang="en-US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5901716" y="11647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남자</a:t>
            </a:r>
            <a:r>
              <a:rPr lang="ko-KR" altLang="en-US" sz="2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 배구</a:t>
            </a:r>
            <a:endParaRPr lang="ko-KR" altLang="en-US" sz="2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0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활용 </a:t>
            </a:r>
            <a:r>
              <a:rPr lang="ko-KR" altLang="en-US" sz="4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방안</a:t>
            </a:r>
            <a:r>
              <a:rPr lang="en-US" altLang="ko-KR" sz="4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1</a:t>
            </a:r>
            <a:endParaRPr lang="ko-KR" altLang="en-US" sz="4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96FD732-6B30-C1C3-F67E-1E918FFA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1" y="1512295"/>
            <a:ext cx="6106810" cy="4698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BFF9BC5-DA10-982E-1F8D-9A0A90201939}"/>
              </a:ext>
            </a:extLst>
          </p:cNvPr>
          <p:cNvSpPr txBox="1"/>
          <p:nvPr/>
        </p:nvSpPr>
        <p:spPr>
          <a:xfrm>
            <a:off x="6779040" y="2798378"/>
            <a:ext cx="5166217" cy="2125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x-none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스포츠</a:t>
            </a:r>
            <a:r>
              <a:rPr kumimoji="1"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토토에서 보다 높은 적중률로 더 큰 수익을 창출 할 수 있다</a:t>
            </a:r>
            <a:r>
              <a:rPr kumimoji="1"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홈팀별로</a:t>
            </a:r>
            <a:r>
              <a:rPr kumimoji="1" lang="ko-KR" altLang="en-US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예측 모델을 만들었기 때문에 각 팀의 특징에 맞는 모델로 예측할 수 있다</a:t>
            </a:r>
            <a:r>
              <a:rPr kumimoji="1"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kumimoji="1" lang="x-none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6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571750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활용 </a:t>
            </a:r>
            <a:r>
              <a:rPr lang="ko-KR" altLang="en-US" sz="4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방안</a:t>
            </a:r>
            <a:r>
              <a:rPr lang="en-US" altLang="ko-KR" sz="4400" dirty="0" smtClean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2</a:t>
            </a:r>
            <a:endParaRPr lang="ko-KR" altLang="en-US" sz="4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BFF9BC5-DA10-982E-1F8D-9A0A90201939}"/>
              </a:ext>
            </a:extLst>
          </p:cNvPr>
          <p:cNvSpPr txBox="1"/>
          <p:nvPr/>
        </p:nvSpPr>
        <p:spPr>
          <a:xfrm>
            <a:off x="427641" y="1252555"/>
            <a:ext cx="943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각 팀별 강점 및 약점 분석을 통해 맞춤형 컨설팅이 가능하다</a:t>
            </a:r>
            <a:r>
              <a:rPr kumimoji="1"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</a:t>
            </a:r>
            <a:endParaRPr kumimoji="1" lang="x-none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14614DE5-5B54-EA51-D48E-3F41D573C906}"/>
              </a:ext>
            </a:extLst>
          </p:cNvPr>
          <p:cNvGrpSpPr/>
          <p:nvPr/>
        </p:nvGrpSpPr>
        <p:grpSpPr>
          <a:xfrm>
            <a:off x="1588055" y="1965817"/>
            <a:ext cx="3168000" cy="2951999"/>
            <a:chOff x="7028593" y="1777959"/>
            <a:chExt cx="1619488" cy="211231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3E5BAA86-CED1-7C71-94C3-99899EABF9F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8593" y="1777959"/>
              <a:ext cx="1619488" cy="21123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3D6FC74-61D2-A374-A7D8-43BCA01D195B}"/>
                </a:ext>
              </a:extLst>
            </p:cNvPr>
            <p:cNvSpPr txBox="1"/>
            <p:nvPr/>
          </p:nvSpPr>
          <p:spPr>
            <a:xfrm>
              <a:off x="7487071" y="2738013"/>
              <a:ext cx="840463" cy="246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현대캐피탈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CC95B217-9C08-E32C-A78E-6B611C889DAC}"/>
              </a:ext>
            </a:extLst>
          </p:cNvPr>
          <p:cNvGrpSpPr/>
          <p:nvPr/>
        </p:nvGrpSpPr>
        <p:grpSpPr>
          <a:xfrm>
            <a:off x="6753500" y="2003562"/>
            <a:ext cx="3167999" cy="2951999"/>
            <a:chOff x="10641063" y="1923514"/>
            <a:chExt cx="1693927" cy="2281544"/>
          </a:xfrm>
        </p:grpSpPr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xmlns="" id="{BB48F83A-4CE3-AA61-571E-AEF1BECAA90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1063" y="1923514"/>
              <a:ext cx="1693927" cy="228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C6700ED-7E9E-811E-B287-0F1942951D9F}"/>
                </a:ext>
              </a:extLst>
            </p:cNvPr>
            <p:cNvSpPr txBox="1"/>
            <p:nvPr/>
          </p:nvSpPr>
          <p:spPr>
            <a:xfrm>
              <a:off x="11029250" y="2902097"/>
              <a:ext cx="91755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 err="1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페퍼저축은행</a:t>
              </a:r>
              <a:endPara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2E8EA21-E58C-8473-F89A-EFA38BC3DEA8}"/>
              </a:ext>
            </a:extLst>
          </p:cNvPr>
          <p:cNvSpPr txBox="1"/>
          <p:nvPr/>
        </p:nvSpPr>
        <p:spPr>
          <a:xfrm>
            <a:off x="1588055" y="5336181"/>
            <a:ext cx="3877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현대 캐피탈의 경우</a:t>
            </a:r>
            <a:r>
              <a:rPr kumimoji="1"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  <a:r>
              <a:rPr kumimoji="1"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endParaRPr kumimoji="1"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kumimoji="1"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  약점인 이동 공격과 후위 공격을 </a:t>
            </a:r>
            <a:endParaRPr kumimoji="1"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kumimoji="1"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  중점적으로 훈련하는 것이 좋다  </a:t>
            </a:r>
            <a:endParaRPr kumimoji="1" lang="x-none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83BC8CF-13BD-EFDC-0ECF-D1823085430A}"/>
              </a:ext>
            </a:extLst>
          </p:cNvPr>
          <p:cNvSpPr txBox="1"/>
          <p:nvPr/>
        </p:nvSpPr>
        <p:spPr>
          <a:xfrm>
            <a:off x="6558545" y="5336181"/>
            <a:ext cx="3877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페퍼저축은행의</a:t>
            </a:r>
            <a:r>
              <a:rPr kumimoji="1"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경우</a:t>
            </a:r>
            <a:r>
              <a:rPr kumimoji="1"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  <a:r>
              <a:rPr kumimoji="1"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endParaRPr kumimoji="1"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kumimoji="1"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  약점인 이동 공격과 속공 공격을 </a:t>
            </a:r>
            <a:endParaRPr kumimoji="1"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kumimoji="1"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  중점적으로 훈련하는 것이 좋다  </a:t>
            </a:r>
            <a:endParaRPr kumimoji="1" lang="x-none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84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B55DE69-8090-0477-5300-F254AE1CD117}"/>
              </a:ext>
            </a:extLst>
          </p:cNvPr>
          <p:cNvSpPr/>
          <p:nvPr/>
        </p:nvSpPr>
        <p:spPr>
          <a:xfrm>
            <a:off x="0" y="-65399"/>
            <a:ext cx="12192000" cy="1143000"/>
          </a:xfrm>
          <a:prstGeom prst="rect">
            <a:avLst/>
          </a:prstGeom>
          <a:solidFill>
            <a:srgbClr val="050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DAECC17-5911-CEC3-DEF6-5CCA6ACFB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955" y="5591642"/>
            <a:ext cx="1328073" cy="10448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284EF61-47C1-3DEB-8E00-091BB55301AF}"/>
              </a:ext>
            </a:extLst>
          </p:cNvPr>
          <p:cNvSpPr txBox="1"/>
          <p:nvPr/>
        </p:nvSpPr>
        <p:spPr>
          <a:xfrm>
            <a:off x="1325242" y="2976133"/>
            <a:ext cx="9452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Thank You</a:t>
            </a:r>
            <a:endParaRPr lang="ko-KR" altLang="en-US" sz="5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59663A46-907E-DD2B-D895-43D640555184}"/>
              </a:ext>
            </a:extLst>
          </p:cNvPr>
          <p:cNvGrpSpPr/>
          <p:nvPr/>
        </p:nvGrpSpPr>
        <p:grpSpPr>
          <a:xfrm>
            <a:off x="96060" y="-7817"/>
            <a:ext cx="6040294" cy="1015383"/>
            <a:chOff x="0" y="5499469"/>
            <a:chExt cx="10046658" cy="148235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3F34F45D-EAF6-5BC6-EFE5-4FD65B38A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558" b="89535" l="9910" r="89640">
                          <a14:foregroundMark x1="29279" y1="44767" x2="47297" y2="30814"/>
                          <a14:foregroundMark x1="27027" y1="70930" x2="59009" y2="73256"/>
                          <a14:foregroundMark x1="59009" y1="72093" x2="56757" y2="84302"/>
                          <a14:foregroundMark x1="69820" y1="68023" x2="75225" y2="80814"/>
                          <a14:foregroundMark x1="74775" y1="75000" x2="77477" y2="82558"/>
                          <a14:foregroundMark x1="77477" y1="80233" x2="79279" y2="84302"/>
                          <a14:foregroundMark x1="56306" y1="87209" x2="56757" y2="83721"/>
                          <a14:foregroundMark x1="56306" y1="84884" x2="55405" y2="88372"/>
                          <a14:foregroundMark x1="59772" y1="23185" x2="56935" y2="21545"/>
                          <a14:foregroundMark x1="40090" y1="29070" x2="57207" y2="19186"/>
                          <a14:foregroundMark x1="40991" y1="26744" x2="43243" y2="23256"/>
                          <a14:foregroundMark x1="43694" y1="23256" x2="40541" y2="25581"/>
                          <a14:backgroundMark x1="59510" y1="13267" x2="60360" y2="12791"/>
                          <a14:backgroundMark x1="36486" y1="26163" x2="39659" y2="24385"/>
                          <a14:backgroundMark x1="60360" y1="12791" x2="78378" y2="25000"/>
                          <a14:backgroundMark x1="35724" y1="19044" x2="32883" y2="20349"/>
                          <a14:backgroundMark x1="45999" y1="14324" x2="39360" y2="17374"/>
                          <a14:backgroundMark x1="59459" y1="8140" x2="46084" y2="142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4956" y="5560741"/>
              <a:ext cx="1895252" cy="13825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D697415C-0BEB-9FF1-8D59-E8F6074CF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7751" y1="59880" x2="46411" y2="79042"/>
                          <a14:foregroundMark x1="46411" y1="79042" x2="68900" y2="58683"/>
                          <a14:foregroundMark x1="68900" y1="58683" x2="70335" y2="53293"/>
                          <a14:foregroundMark x1="27273" y1="29940" x2="48804" y2="16766"/>
                          <a14:foregroundMark x1="48804" y1="16766" x2="71292" y2="22754"/>
                          <a14:foregroundMark x1="71292" y1="22754" x2="70335" y2="32335"/>
                          <a14:foregroundMark x1="36842" y1="30539" x2="56938" y2="29940"/>
                          <a14:foregroundMark x1="27273" y1="61078" x2="45933" y2="83234"/>
                          <a14:foregroundMark x1="50315" y1="79699" x2="63435" y2="69117"/>
                          <a14:foregroundMark x1="45933" y1="83234" x2="50250" y2="79752"/>
                          <a14:foregroundMark x1="50239" y1="86826" x2="66904" y2="73915"/>
                          <a14:foregroundMark x1="64366" y1="71726" x2="49761" y2="86826"/>
                          <a14:foregroundMark x1="46683" y1="84139" x2="29187" y2="68862"/>
                          <a14:foregroundMark x1="49761" y1="86826" x2="48092" y2="85369"/>
                          <a14:foregroundMark x1="29187" y1="68862" x2="26316" y2="58683"/>
                          <a14:foregroundMark x1="26316" y1="58683" x2="44976" y2="83234"/>
                          <a14:foregroundMark x1="44976" y1="83234" x2="46595" y2="84247"/>
                          <a14:foregroundMark x1="45906" y1="85094" x2="33971" y2="72455"/>
                          <a14:foregroundMark x1="66507" y1="74251" x2="72249" y2="64072"/>
                          <a14:foregroundMark x1="72249" y1="64072" x2="72727" y2="62874"/>
                          <a14:backgroundMark x1="76077" y1="65868" x2="69378" y2="76048"/>
                          <a14:backgroundMark x1="44498" y1="86826" x2="44498" y2="86826"/>
                          <a14:backgroundMark x1="44498" y1="86826" x2="45933" y2="880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60028" y="5591174"/>
              <a:ext cx="1917812" cy="13906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BADACE6A-50A2-D4F6-8F0E-A3AFC3616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8899" y1="32500" x2="75771" y2="3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6305" y="5621615"/>
              <a:ext cx="1886607" cy="132976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34D57E1E-FF11-87C4-9E6F-B94BD4E7E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317" b="89024" l="9195" r="89080">
                          <a14:foregroundMark x1="24713" y1="77439" x2="35057" y2="50000"/>
                          <a14:foregroundMark x1="17241" y1="77439" x2="51149" y2="61585"/>
                          <a14:foregroundMark x1="51149" y1="61585" x2="71839" y2="66463"/>
                          <a14:backgroundMark x1="32759" y1="9146" x2="63218" y2="115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23937" y="5560741"/>
              <a:ext cx="1466870" cy="138256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1FF986B7-93E8-888C-8F65-FF9A3629F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827" b="90751" l="9494" r="89873">
                          <a14:foregroundMark x1="25949" y1="32370" x2="25949" y2="32370"/>
                          <a14:foregroundMark x1="24051" y1="31214" x2="24051" y2="31214"/>
                          <a14:foregroundMark x1="77848" y1="33526" x2="78481" y2="32370"/>
                          <a14:foregroundMark x1="51899" y1="90751" x2="51899" y2="9075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49587" y="5499469"/>
              <a:ext cx="1240739" cy="135853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16C21D1A-E6E9-AF82-7D0A-7F3EE727B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904" b="89041" l="7725" r="92704">
                          <a14:foregroundMark x1="43777" y1="31507" x2="55365" y2="31507"/>
                          <a14:foregroundMark x1="60515" y1="65068" x2="38627" y2="73288"/>
                          <a14:foregroundMark x1="90545" y1="42393" x2="93133" y2="37671"/>
                          <a14:foregroundMark x1="45923" y1="75342" x2="66094" y2="64384"/>
                          <a14:foregroundMark x1="45064" y1="88356" x2="56652" y2="86301"/>
                          <a14:backgroundMark x1="11159" y1="32877" x2="6438" y2="37671"/>
                          <a14:backgroundMark x1="90558" y1="36986" x2="92704" y2="363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5679918"/>
              <a:ext cx="1787238" cy="121316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9DD8C2A5-36CC-1AC3-BA60-39B98B0EEB9C}"/>
                </a:ext>
              </a:extLst>
            </p:cNvPr>
            <p:cNvGrpSpPr/>
            <p:nvPr/>
          </p:nvGrpSpPr>
          <p:grpSpPr>
            <a:xfrm>
              <a:off x="8666623" y="5635273"/>
              <a:ext cx="1380035" cy="1292517"/>
              <a:chOff x="7951768" y="5616568"/>
              <a:chExt cx="1380035" cy="1292517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xmlns="" id="{0F19C560-43CE-2496-F349-0E9E90AF7D04}"/>
                  </a:ext>
                </a:extLst>
              </p:cNvPr>
              <p:cNvSpPr/>
              <p:nvPr/>
            </p:nvSpPr>
            <p:spPr>
              <a:xfrm>
                <a:off x="8875636" y="6085116"/>
                <a:ext cx="260961" cy="286088"/>
              </a:xfrm>
              <a:custGeom>
                <a:avLst/>
                <a:gdLst>
                  <a:gd name="connsiteX0" fmla="*/ 4763 w 245269"/>
                  <a:gd name="connsiteY0" fmla="*/ 2381 h 266700"/>
                  <a:gd name="connsiteX1" fmla="*/ 245269 w 245269"/>
                  <a:gd name="connsiteY1" fmla="*/ 0 h 266700"/>
                  <a:gd name="connsiteX2" fmla="*/ 197644 w 245269"/>
                  <a:gd name="connsiteY2" fmla="*/ 266700 h 266700"/>
                  <a:gd name="connsiteX3" fmla="*/ 0 w 245269"/>
                  <a:gd name="connsiteY3" fmla="*/ 235743 h 266700"/>
                  <a:gd name="connsiteX4" fmla="*/ 4763 w 245269"/>
                  <a:gd name="connsiteY4" fmla="*/ 2381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269" h="266700">
                    <a:moveTo>
                      <a:pt x="4763" y="2381"/>
                    </a:moveTo>
                    <a:lnTo>
                      <a:pt x="245269" y="0"/>
                    </a:lnTo>
                    <a:lnTo>
                      <a:pt x="197644" y="266700"/>
                    </a:lnTo>
                    <a:lnTo>
                      <a:pt x="0" y="235743"/>
                    </a:lnTo>
                    <a:cubicBezTo>
                      <a:pt x="1588" y="157956"/>
                      <a:pt x="3175" y="80168"/>
                      <a:pt x="4763" y="2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xmlns="" id="{1FB1F519-A5CA-BD63-4A88-2EA440994526}"/>
                  </a:ext>
                </a:extLst>
              </p:cNvPr>
              <p:cNvGrpSpPr/>
              <p:nvPr/>
            </p:nvGrpSpPr>
            <p:grpSpPr>
              <a:xfrm>
                <a:off x="7951768" y="5616568"/>
                <a:ext cx="1380035" cy="1292517"/>
                <a:chOff x="8674772" y="5616568"/>
                <a:chExt cx="1380035" cy="1292517"/>
              </a:xfrm>
            </p:grpSpPr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xmlns="" id="{96664CB0-B906-29F3-246E-E07DE1081819}"/>
                    </a:ext>
                  </a:extLst>
                </p:cNvPr>
                <p:cNvSpPr/>
                <p:nvPr/>
              </p:nvSpPr>
              <p:spPr>
                <a:xfrm>
                  <a:off x="8674772" y="6093620"/>
                  <a:ext cx="283369" cy="269081"/>
                </a:xfrm>
                <a:custGeom>
                  <a:avLst/>
                  <a:gdLst>
                    <a:gd name="connsiteX0" fmla="*/ 0 w 283369"/>
                    <a:gd name="connsiteY0" fmla="*/ 0 h 269081"/>
                    <a:gd name="connsiteX1" fmla="*/ 283369 w 283369"/>
                    <a:gd name="connsiteY1" fmla="*/ 2381 h 269081"/>
                    <a:gd name="connsiteX2" fmla="*/ 240506 w 283369"/>
                    <a:gd name="connsiteY2" fmla="*/ 259556 h 269081"/>
                    <a:gd name="connsiteX3" fmla="*/ 66675 w 283369"/>
                    <a:gd name="connsiteY3" fmla="*/ 269081 h 269081"/>
                    <a:gd name="connsiteX4" fmla="*/ 0 w 283369"/>
                    <a:gd name="connsiteY4" fmla="*/ 0 h 269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369" h="269081">
                      <a:moveTo>
                        <a:pt x="0" y="0"/>
                      </a:moveTo>
                      <a:lnTo>
                        <a:pt x="283369" y="2381"/>
                      </a:lnTo>
                      <a:lnTo>
                        <a:pt x="240506" y="259556"/>
                      </a:lnTo>
                      <a:lnTo>
                        <a:pt x="66675" y="2690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xmlns="" id="{82D03104-4B93-4871-1AE4-7E518FFF8B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0000" b="90000" l="10000" r="90000">
                              <a14:foregroundMark x1="32195" y1="18497" x2="63415" y2="77457"/>
                              <a14:foregroundMark x1="37073" y1="23121" x2="31707" y2="60694"/>
                              <a14:foregroundMark x1="31707" y1="60694" x2="49268" y2="82081"/>
                              <a14:foregroundMark x1="49268" y1="82081" x2="49756" y2="82081"/>
                              <a14:foregroundMark x1="49756" y1="82081" x2="65366" y2="39306"/>
                              <a14:foregroundMark x1="65366" y1="39306" x2="66341" y2="20809"/>
                              <a14:foregroundMark x1="35122" y1="19075" x2="56098" y2="39884"/>
                              <a14:foregroundMark x1="56098" y1="39884" x2="54634" y2="45087"/>
                              <a14:foregroundMark x1="64878" y1="45087" x2="64390" y2="67630"/>
                              <a14:foregroundMark x1="67317" y1="56647" x2="64390" y2="73988"/>
                              <a14:foregroundMark x1="80488" y1="47399" x2="80488" y2="47399"/>
                              <a14:foregroundMark x1="67805" y1="40462" x2="71220" y2="40462"/>
                              <a14:foregroundMark x1="69828" y1="45523" x2="69268" y2="57803"/>
                              <a14:foregroundMark x1="70244" y1="36416" x2="69851" y2="45029"/>
                              <a14:foregroundMark x1="27805" y1="52587" x2="27805" y2="56647"/>
                              <a14:foregroundMark x1="27805" y1="32948" x2="27805" y2="50104"/>
                              <a14:foregroundMark x1="28209" y1="49788" x2="29268" y2="31792"/>
                              <a14:foregroundMark x1="27805" y1="56647" x2="28076" y2="52051"/>
                              <a14:foregroundMark x1="27317" y1="35838" x2="27317" y2="50162"/>
                              <a14:foregroundMark x1="13659" y1="39306" x2="30732" y2="39306"/>
                              <a14:foregroundMark x1="14146" y1="40462" x2="23527" y2="50611"/>
                              <a14:foregroundMark x1="21463" y1="49133" x2="21253" y2="50880"/>
                              <a14:foregroundMark x1="26341" y1="56069" x2="26037" y2="56088"/>
                              <a14:foregroundMark x1="16098" y1="57225" x2="13171" y2="40462"/>
                              <a14:foregroundMark x1="69268" y1="50867" x2="75005" y2="53231"/>
                              <a14:foregroundMark x1="70732" y1="39306" x2="85366" y2="38728"/>
                              <a14:foregroundMark x1="85854" y1="39306" x2="84753" y2="50177"/>
                              <a14:foregroundMark x1="72195" y1="55491" x2="73691" y2="55491"/>
                              <a14:foregroundMark x1="73902" y1="55130" x2="72683" y2="54913"/>
                              <a14:foregroundMark x1="72683" y1="55491" x2="73658" y2="55549"/>
                              <a14:foregroundMark x1="11707" y1="39884" x2="15122" y2="57225"/>
                              <a14:foregroundMark x1="13659" y1="38728" x2="12195" y2="38728"/>
                              <a14:foregroundMark x1="84390" y1="50289" x2="84390" y2="52023"/>
                              <a14:backgroundMark x1="23902" y1="57803" x2="24878" y2="57803"/>
                              <a14:backgroundMark x1="15122" y1="59538" x2="24878" y2="58382"/>
                              <a14:backgroundMark x1="72683" y1="57225" x2="84878" y2="58960"/>
                              <a14:backgroundMark x1="85183" y1="50289" x2="87317" y2="3815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9895"/>
                <a:stretch/>
              </p:blipFill>
              <p:spPr>
                <a:xfrm>
                  <a:off x="8674772" y="5616568"/>
                  <a:ext cx="1380035" cy="12925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xmlns="" id="{1F67878E-2340-1401-0161-E35E52D8B814}"/>
              </a:ext>
            </a:extLst>
          </p:cNvPr>
          <p:cNvGrpSpPr/>
          <p:nvPr/>
        </p:nvGrpSpPr>
        <p:grpSpPr>
          <a:xfrm>
            <a:off x="6070599" y="-7817"/>
            <a:ext cx="6033084" cy="1027836"/>
            <a:chOff x="6156370" y="5772582"/>
            <a:chExt cx="6033084" cy="1027836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BCC495F2-1AFA-4061-7B36-87DA3D547429}"/>
                </a:ext>
              </a:extLst>
            </p:cNvPr>
            <p:cNvGrpSpPr/>
            <p:nvPr/>
          </p:nvGrpSpPr>
          <p:grpSpPr>
            <a:xfrm>
              <a:off x="6156370" y="5903499"/>
              <a:ext cx="996017" cy="842627"/>
              <a:chOff x="5717388" y="5519872"/>
              <a:chExt cx="2124075" cy="16383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xmlns="" id="{5267A4B9-8251-A2A5-FF10-D6A53ACC8F73}"/>
                  </a:ext>
                </a:extLst>
              </p:cNvPr>
              <p:cNvSpPr/>
              <p:nvPr/>
            </p:nvSpPr>
            <p:spPr>
              <a:xfrm flipH="1">
                <a:off x="5974714" y="6017874"/>
                <a:ext cx="381979" cy="461962"/>
              </a:xfrm>
              <a:custGeom>
                <a:avLst/>
                <a:gdLst>
                  <a:gd name="connsiteX0" fmla="*/ 12885 w 381979"/>
                  <a:gd name="connsiteY0" fmla="*/ 4762 h 461962"/>
                  <a:gd name="connsiteX1" fmla="*/ 381979 w 381979"/>
                  <a:gd name="connsiteY1" fmla="*/ 0 h 461962"/>
                  <a:gd name="connsiteX2" fmla="*/ 298635 w 381979"/>
                  <a:gd name="connsiteY2" fmla="*/ 461962 h 461962"/>
                  <a:gd name="connsiteX3" fmla="*/ 979 w 381979"/>
                  <a:gd name="connsiteY3" fmla="*/ 388144 h 461962"/>
                  <a:gd name="connsiteX4" fmla="*/ 12885 w 381979"/>
                  <a:gd name="connsiteY4" fmla="*/ 4762 h 46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979" h="461962">
                    <a:moveTo>
                      <a:pt x="12885" y="4762"/>
                    </a:moveTo>
                    <a:lnTo>
                      <a:pt x="381979" y="0"/>
                    </a:lnTo>
                    <a:lnTo>
                      <a:pt x="298635" y="461962"/>
                    </a:lnTo>
                    <a:lnTo>
                      <a:pt x="979" y="388144"/>
                    </a:lnTo>
                    <a:cubicBezTo>
                      <a:pt x="-608" y="258763"/>
                      <a:pt x="-2196" y="129381"/>
                      <a:pt x="12885" y="47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xmlns="" id="{E2E9A885-6A36-30F3-3CA6-F154C3F35D7A}"/>
                  </a:ext>
                </a:extLst>
              </p:cNvPr>
              <p:cNvGrpSpPr/>
              <p:nvPr/>
            </p:nvGrpSpPr>
            <p:grpSpPr>
              <a:xfrm>
                <a:off x="5717388" y="5519872"/>
                <a:ext cx="2124075" cy="1638300"/>
                <a:chOff x="1472829" y="816716"/>
                <a:chExt cx="2124075" cy="1638300"/>
              </a:xfrm>
            </p:grpSpPr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xmlns="" id="{08C3D334-595F-D85B-00B9-97AA29253419}"/>
                    </a:ext>
                  </a:extLst>
                </p:cNvPr>
                <p:cNvSpPr/>
                <p:nvPr/>
              </p:nvSpPr>
              <p:spPr>
                <a:xfrm>
                  <a:off x="2992238" y="1314718"/>
                  <a:ext cx="381979" cy="461962"/>
                </a:xfrm>
                <a:custGeom>
                  <a:avLst/>
                  <a:gdLst>
                    <a:gd name="connsiteX0" fmla="*/ 12885 w 381979"/>
                    <a:gd name="connsiteY0" fmla="*/ 4762 h 461962"/>
                    <a:gd name="connsiteX1" fmla="*/ 381979 w 381979"/>
                    <a:gd name="connsiteY1" fmla="*/ 0 h 461962"/>
                    <a:gd name="connsiteX2" fmla="*/ 298635 w 381979"/>
                    <a:gd name="connsiteY2" fmla="*/ 461962 h 461962"/>
                    <a:gd name="connsiteX3" fmla="*/ 979 w 381979"/>
                    <a:gd name="connsiteY3" fmla="*/ 388144 h 461962"/>
                    <a:gd name="connsiteX4" fmla="*/ 12885 w 381979"/>
                    <a:gd name="connsiteY4" fmla="*/ 47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979" h="461962">
                      <a:moveTo>
                        <a:pt x="12885" y="4762"/>
                      </a:moveTo>
                      <a:lnTo>
                        <a:pt x="381979" y="0"/>
                      </a:lnTo>
                      <a:lnTo>
                        <a:pt x="298635" y="461962"/>
                      </a:lnTo>
                      <a:lnTo>
                        <a:pt x="979" y="388144"/>
                      </a:lnTo>
                      <a:cubicBezTo>
                        <a:pt x="-608" y="258763"/>
                        <a:pt x="-2196" y="129381"/>
                        <a:pt x="12885" y="47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xmlns="" id="{62FC468A-3990-D0CF-8DC4-E75EE7041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>
                              <a14:foregroundMark x1="29596" y1="30814" x2="54709" y2="19186"/>
                              <a14:foregroundMark x1="54709" y1="19186" x2="71300" y2="27907"/>
                              <a14:foregroundMark x1="63229" y1="33721" x2="63677" y2="33721"/>
                              <a14:foregroundMark x1="69955" y1="24419" x2="68610" y2="66279"/>
                              <a14:foregroundMark x1="18386" y1="43023" x2="18386" y2="43023"/>
                              <a14:foregroundMark x1="79821" y1="43023" x2="79821" y2="4302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2829" y="816716"/>
                  <a:ext cx="2124075" cy="16383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F6573A9-D905-D220-E203-CADF3E755855}"/>
                </a:ext>
              </a:extLst>
            </p:cNvPr>
            <p:cNvGrpSpPr/>
            <p:nvPr/>
          </p:nvGrpSpPr>
          <p:grpSpPr>
            <a:xfrm>
              <a:off x="6869235" y="5873091"/>
              <a:ext cx="1155174" cy="873035"/>
              <a:chOff x="4746160" y="3347652"/>
              <a:chExt cx="2066925" cy="156210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xmlns="" id="{F847D766-77CA-A032-E072-14AC404214C4}"/>
                  </a:ext>
                </a:extLst>
              </p:cNvPr>
              <p:cNvSpPr/>
              <p:nvPr/>
            </p:nvSpPr>
            <p:spPr>
              <a:xfrm>
                <a:off x="5536406" y="3469876"/>
                <a:ext cx="423468" cy="42346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xmlns="" id="{6667BE79-4AAE-9984-87C6-3DA786B0D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0000" b="90000" l="10000" r="90000">
                            <a14:foregroundMark x1="38710" y1="26220" x2="28571" y2="65854"/>
                            <a14:foregroundMark x1="28571" y1="65854" x2="49309" y2="85976"/>
                            <a14:foregroundMark x1="49309" y1="85976" x2="50691" y2="85976"/>
                            <a14:foregroundMark x1="49770" y1="29268" x2="52535" y2="70122"/>
                            <a14:foregroundMark x1="35945" y1="54268" x2="61290" y2="53659"/>
                            <a14:foregroundMark x1="61290" y1="53659" x2="62673" y2="53049"/>
                            <a14:foregroundMark x1="44700" y1="28049" x2="51613" y2="27439"/>
                            <a14:foregroundMark x1="42396" y1="36585" x2="43779" y2="53659"/>
                            <a14:foregroundMark x1="42396" y1="16463" x2="55300" y2="29268"/>
                            <a14:foregroundMark x1="55300" y1="29268" x2="37788" y2="25610"/>
                            <a14:foregroundMark x1="52535" y1="11585" x2="56682" y2="298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46160" y="3347652"/>
                <a:ext cx="2066925" cy="15621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8EA9EC95-836B-E825-3B15-6774BFFD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>
                          <a14:foregroundMark x1="25366" y1="48299" x2="64878" y2="52381"/>
                          <a14:foregroundMark x1="64878" y1="52381" x2="69268" y2="52381"/>
                          <a14:foregroundMark x1="27317" y1="29252" x2="49756" y2="44218"/>
                          <a14:foregroundMark x1="49756" y1="44218" x2="49756" y2="44218"/>
                          <a14:foregroundMark x1="72195" y1="38776" x2="64878" y2="537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07169" y="5988102"/>
              <a:ext cx="896716" cy="643011"/>
            </a:xfrm>
            <a:prstGeom prst="rect">
              <a:avLst/>
            </a:prstGeom>
          </p:spPr>
        </p:pic>
        <p:pic>
          <p:nvPicPr>
            <p:cNvPr id="1024" name="그림 1023">
              <a:extLst>
                <a:ext uri="{FF2B5EF4-FFF2-40B4-BE49-F238E27FC236}">
                  <a16:creationId xmlns:a16="http://schemas.microsoft.com/office/drawing/2014/main" xmlns="" id="{92406A43-ED73-46EF-60A5-D4F7B7550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10000" b="90000" l="10000" r="90000">
                          <a14:foregroundMark x1="17204" y1="35593" x2="19892" y2="45198"/>
                          <a14:foregroundMark x1="17742" y1="33333" x2="21505" y2="37853"/>
                          <a14:foregroundMark x1="76882" y1="35028" x2="59140" y2="74011"/>
                          <a14:foregroundMark x1="59140" y1="74011" x2="59140" y2="74011"/>
                          <a14:foregroundMark x1="46774" y1="74576" x2="47312" y2="83616"/>
                          <a14:foregroundMark x1="75269" y1="31638" x2="75269" y2="31638"/>
                          <a14:foregroundMark x1="75806" y1="31073" x2="77957" y2="33898"/>
                          <a14:foregroundMark x1="73656" y1="31638" x2="79032" y2="33333"/>
                          <a14:foregroundMark x1="15054" y1="33898" x2="18817" y2="305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8925" y="5772582"/>
              <a:ext cx="1080099" cy="1027836"/>
            </a:xfrm>
            <a:prstGeom prst="rect">
              <a:avLst/>
            </a:prstGeom>
          </p:spPr>
        </p:pic>
        <p:pic>
          <p:nvPicPr>
            <p:cNvPr id="1027" name="그림 1026">
              <a:extLst>
                <a:ext uri="{FF2B5EF4-FFF2-40B4-BE49-F238E27FC236}">
                  <a16:creationId xmlns:a16="http://schemas.microsoft.com/office/drawing/2014/main" xmlns="" id="{81334393-E270-776C-2725-4940B7C22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10000" r="90000">
                          <a14:foregroundMark x1="52514" y1="18405" x2="63128" y2="55215"/>
                          <a14:foregroundMark x1="34637" y1="29448" x2="27374" y2="68098"/>
                          <a14:foregroundMark x1="27374" y1="68098" x2="50279" y2="86503"/>
                          <a14:foregroundMark x1="50279" y1="86503" x2="68715" y2="64417"/>
                          <a14:foregroundMark x1="43575" y1="67485" x2="58659" y2="68098"/>
                          <a14:foregroundMark x1="31285" y1="72393" x2="51955" y2="88957"/>
                          <a14:foregroundMark x1="49162" y1="88344" x2="74302" y2="64417"/>
                          <a14:foregroundMark x1="74302" y1="64417" x2="69832" y2="63804"/>
                          <a14:foregroundMark x1="53073" y1="21472" x2="51955" y2="37423"/>
                          <a14:foregroundMark x1="51397" y1="12883" x2="56425" y2="34969"/>
                          <a14:foregroundMark x1="58101" y1="11656" x2="56425" y2="37423"/>
                          <a14:foregroundMark x1="58659" y1="12883" x2="60894" y2="33742"/>
                          <a14:foregroundMark x1="63687" y1="14724" x2="60894" y2="36810"/>
                          <a14:foregroundMark x1="65922" y1="19018" x2="63128" y2="33129"/>
                          <a14:foregroundMark x1="66480" y1="17178" x2="64804" y2="32515"/>
                          <a14:foregroundMark x1="69832" y1="31902" x2="68156" y2="44785"/>
                          <a14:foregroundMark x1="70391" y1="29448" x2="66480" y2="3374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42184" y="5813018"/>
              <a:ext cx="1014861" cy="924147"/>
            </a:xfrm>
            <a:prstGeom prst="rect">
              <a:avLst/>
            </a:prstGeom>
          </p:spPr>
        </p:pic>
        <p:pic>
          <p:nvPicPr>
            <p:cNvPr id="1030" name="그림 1029">
              <a:extLst>
                <a:ext uri="{FF2B5EF4-FFF2-40B4-BE49-F238E27FC236}">
                  <a16:creationId xmlns:a16="http://schemas.microsoft.com/office/drawing/2014/main" xmlns="" id="{00B2BAD7-9F89-7179-AC00-76B9E71B4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6483" y="5903499"/>
              <a:ext cx="1128950" cy="643011"/>
            </a:xfrm>
            <a:prstGeom prst="rect">
              <a:avLst/>
            </a:prstGeom>
          </p:spPr>
        </p:pic>
        <p:pic>
          <p:nvPicPr>
            <p:cNvPr id="1032" name="그림 1031">
              <a:extLst>
                <a:ext uri="{FF2B5EF4-FFF2-40B4-BE49-F238E27FC236}">
                  <a16:creationId xmlns:a16="http://schemas.microsoft.com/office/drawing/2014/main" xmlns="" id="{3D992665-F5B2-2D9D-7694-1824FA42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>
                          <a14:foregroundMark x1="20909" y1="46980" x2="84545" y2="44966"/>
                          <a14:foregroundMark x1="44091" y1="12081" x2="55455" y2="12752"/>
                          <a14:foregroundMark x1="85000" y1="52349" x2="85000" y2="523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94909" y="5895277"/>
              <a:ext cx="1194545" cy="809033"/>
            </a:xfrm>
            <a:prstGeom prst="rect">
              <a:avLst/>
            </a:prstGeom>
          </p:spPr>
        </p:pic>
      </p:grp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xmlns="" id="{D6E5AB18-3A55-95AA-5951-D4C5E594AD2E}"/>
              </a:ext>
            </a:extLst>
          </p:cNvPr>
          <p:cNvCxnSpPr>
            <a:cxnSpLocks/>
          </p:cNvCxnSpPr>
          <p:nvPr/>
        </p:nvCxnSpPr>
        <p:spPr>
          <a:xfrm>
            <a:off x="10038107" y="4301544"/>
            <a:ext cx="0" cy="1231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직사각형 1043">
            <a:extLst>
              <a:ext uri="{FF2B5EF4-FFF2-40B4-BE49-F238E27FC236}">
                <a16:creationId xmlns:a16="http://schemas.microsoft.com/office/drawing/2014/main" xmlns="" id="{60DE814F-BDF8-A712-1273-9627A94A68FB}"/>
              </a:ext>
            </a:extLst>
          </p:cNvPr>
          <p:cNvSpPr/>
          <p:nvPr/>
        </p:nvSpPr>
        <p:spPr>
          <a:xfrm>
            <a:off x="1257641" y="2698899"/>
            <a:ext cx="9519821" cy="1306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xmlns="" id="{459E0B76-D191-FE62-3C84-9BD4D25BF69E}"/>
              </a:ext>
            </a:extLst>
          </p:cNvPr>
          <p:cNvSpPr/>
          <p:nvPr/>
        </p:nvSpPr>
        <p:spPr>
          <a:xfrm>
            <a:off x="1336089" y="2775728"/>
            <a:ext cx="9519821" cy="1306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xmlns="" id="{57C9EE0E-FFDC-28B2-7ED3-2F4E54433C11}"/>
              </a:ext>
            </a:extLst>
          </p:cNvPr>
          <p:cNvSpPr/>
          <p:nvPr/>
        </p:nvSpPr>
        <p:spPr>
          <a:xfrm>
            <a:off x="1257641" y="4005442"/>
            <a:ext cx="9609116" cy="141250"/>
          </a:xfrm>
          <a:prstGeom prst="rect">
            <a:avLst/>
          </a:prstGeom>
          <a:solidFill>
            <a:srgbClr val="050F4D"/>
          </a:solidFill>
          <a:ln>
            <a:solidFill>
              <a:srgbClr val="050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602572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배경 및 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EDE9A7B-18D3-1DD1-E6CA-306376AC319C}"/>
              </a:ext>
            </a:extLst>
          </p:cNvPr>
          <p:cNvSpPr/>
          <p:nvPr/>
        </p:nvSpPr>
        <p:spPr>
          <a:xfrm>
            <a:off x="1013785" y="1356692"/>
            <a:ext cx="9990012" cy="13323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23E8CD-E8F5-A84B-7D29-D5D885ED327E}"/>
              </a:ext>
            </a:extLst>
          </p:cNvPr>
          <p:cNvSpPr txBox="1"/>
          <p:nvPr/>
        </p:nvSpPr>
        <p:spPr>
          <a:xfrm>
            <a:off x="1013785" y="1726679"/>
            <a:ext cx="9990012" cy="58766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남자 및 여자 배구 </a:t>
            </a:r>
            <a:r>
              <a:rPr lang="ko-KR" altLang="en-US" sz="2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팀별</a:t>
            </a: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홈팀의 </a:t>
            </a: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승리 여부 예측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3624D4D0-CC08-432C-CC99-E89524117AD1}"/>
              </a:ext>
            </a:extLst>
          </p:cNvPr>
          <p:cNvSpPr/>
          <p:nvPr/>
        </p:nvSpPr>
        <p:spPr>
          <a:xfrm>
            <a:off x="505783" y="3011396"/>
            <a:ext cx="4841721" cy="1986283"/>
          </a:xfrm>
          <a:prstGeom prst="roundRect">
            <a:avLst/>
          </a:prstGeom>
          <a:noFill/>
          <a:ln w="38100">
            <a:solidFill>
              <a:srgbClr val="0CA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25C8D650-EE21-E6C9-9F2D-45388063B4CA}"/>
              </a:ext>
            </a:extLst>
          </p:cNvPr>
          <p:cNvSpPr/>
          <p:nvPr/>
        </p:nvSpPr>
        <p:spPr>
          <a:xfrm>
            <a:off x="505783" y="5231757"/>
            <a:ext cx="4841721" cy="1221961"/>
          </a:xfrm>
          <a:prstGeom prst="roundRect">
            <a:avLst/>
          </a:prstGeom>
          <a:noFill/>
          <a:ln w="38100">
            <a:solidFill>
              <a:srgbClr val="1C6F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24BB877D-EB2A-E547-C3A0-29899924E9FC}"/>
              </a:ext>
            </a:extLst>
          </p:cNvPr>
          <p:cNvSpPr/>
          <p:nvPr/>
        </p:nvSpPr>
        <p:spPr>
          <a:xfrm>
            <a:off x="6617776" y="2986635"/>
            <a:ext cx="5068439" cy="3467083"/>
          </a:xfrm>
          <a:prstGeom prst="roundRect">
            <a:avLst>
              <a:gd name="adj" fmla="val 11539"/>
            </a:avLst>
          </a:prstGeom>
          <a:solidFill>
            <a:srgbClr val="0B3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병합 16">
            <a:extLst>
              <a:ext uri="{FF2B5EF4-FFF2-40B4-BE49-F238E27FC236}">
                <a16:creationId xmlns:a16="http://schemas.microsoft.com/office/drawing/2014/main" xmlns="" id="{5C7CC2AF-0A4D-5435-1C73-6FE4CF937188}"/>
              </a:ext>
            </a:extLst>
          </p:cNvPr>
          <p:cNvSpPr/>
          <p:nvPr/>
        </p:nvSpPr>
        <p:spPr>
          <a:xfrm rot="16200000">
            <a:off x="5272194" y="4500979"/>
            <a:ext cx="1473194" cy="438394"/>
          </a:xfrm>
          <a:prstGeom prst="flowChartMerge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5000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F74CBB9-ACC3-44D0-E303-821BC72C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58" y="3420566"/>
            <a:ext cx="1273383" cy="1129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9F99E54-9062-9A19-9437-580CB48C06CA}"/>
              </a:ext>
            </a:extLst>
          </p:cNvPr>
          <p:cNvSpPr txBox="1"/>
          <p:nvPr/>
        </p:nvSpPr>
        <p:spPr>
          <a:xfrm>
            <a:off x="1964666" y="3192699"/>
            <a:ext cx="3098262" cy="15172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2017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년 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~ 2021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년 남자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여자 배구 경기 기록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데이터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오픈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시간차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이동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후위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서브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             </a:t>
            </a:r>
          </a:p>
          <a:p>
            <a:pPr algn="just">
              <a:lnSpc>
                <a:spcPct val="200000"/>
              </a:lnSpc>
            </a:pP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                  </a:t>
            </a:r>
            <a:r>
              <a:rPr lang="ko-KR" altLang="en-US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퀵오픈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세트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블로킹 등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 외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팀순위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선수순위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 기록 비교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등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D4855A-D10B-F916-4B1E-3BBC02EB1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58" y="5693684"/>
            <a:ext cx="1245187" cy="4348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1344DC0-D08D-2713-2798-4B8DECB5F8D1}"/>
              </a:ext>
            </a:extLst>
          </p:cNvPr>
          <p:cNvSpPr txBox="1"/>
          <p:nvPr/>
        </p:nvSpPr>
        <p:spPr>
          <a:xfrm>
            <a:off x="1999391" y="5381311"/>
            <a:ext cx="3098262" cy="7786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2017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년 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~ 2021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년 남자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여자 배구 경기 기록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날씨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평균 기온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관중수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BE5C8E9-8C23-3EEF-57AB-AD621B65958E}"/>
              </a:ext>
            </a:extLst>
          </p:cNvPr>
          <p:cNvSpPr txBox="1"/>
          <p:nvPr/>
        </p:nvSpPr>
        <p:spPr>
          <a:xfrm>
            <a:off x="6889428" y="3310922"/>
            <a:ext cx="4578282" cy="27490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altLang="ko-KR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KOVO, </a:t>
            </a:r>
            <a:r>
              <a:rPr lang="ko-KR" altLang="en-US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프로스포츠광장에서 수집한 데이터의</a:t>
            </a:r>
            <a:endParaRPr lang="en-US" altLang="ko-KR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250000"/>
              </a:lnSpc>
            </a:pPr>
            <a:r>
              <a:rPr lang="ko-KR" altLang="en-US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승리에 연관이 있는 변수들을 활용하여 </a:t>
            </a:r>
            <a:endParaRPr lang="en-US" altLang="ko-KR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250000"/>
              </a:lnSpc>
            </a:pPr>
            <a:r>
              <a:rPr lang="ko-KR" altLang="en-US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팀별 승리에 영향을 미치는 요인을 알아보고</a:t>
            </a:r>
            <a:r>
              <a:rPr lang="en-US" altLang="ko-KR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just">
              <a:lnSpc>
                <a:spcPct val="250000"/>
              </a:lnSpc>
            </a:pPr>
            <a:r>
              <a:rPr lang="ko-KR" altLang="en-US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홈팀의 승리 여부를 예측하는 모델 개발</a:t>
            </a:r>
            <a:r>
              <a:rPr lang="en-US" altLang="ko-KR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29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695038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연구 진행 프로세스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F7DDF17-C30A-CBBF-36EA-D231F787C3FC}"/>
              </a:ext>
            </a:extLst>
          </p:cNvPr>
          <p:cNvSpPr/>
          <p:nvPr/>
        </p:nvSpPr>
        <p:spPr>
          <a:xfrm>
            <a:off x="1013785" y="1356693"/>
            <a:ext cx="9990012" cy="916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9CD5C2A-A9A7-E71A-6E54-523803A38BBC}"/>
              </a:ext>
            </a:extLst>
          </p:cNvPr>
          <p:cNvSpPr txBox="1"/>
          <p:nvPr/>
        </p:nvSpPr>
        <p:spPr>
          <a:xfrm>
            <a:off x="1013785" y="1562317"/>
            <a:ext cx="9990012" cy="50513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 수집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 </a:t>
            </a:r>
            <a:r>
              <a:rPr lang="ko-KR" altLang="en-US" sz="20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전처리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 탐색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(EDA), 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구축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평가의 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단계로 구성</a:t>
            </a:r>
          </a:p>
        </p:txBody>
      </p:sp>
      <p:sp>
        <p:nvSpPr>
          <p:cNvPr id="5" name="순서도: 병합 4">
            <a:extLst>
              <a:ext uri="{FF2B5EF4-FFF2-40B4-BE49-F238E27FC236}">
                <a16:creationId xmlns:a16="http://schemas.microsoft.com/office/drawing/2014/main" xmlns="" id="{74EDDDC9-F699-D33E-EE17-24AD681BA45B}"/>
              </a:ext>
            </a:extLst>
          </p:cNvPr>
          <p:cNvSpPr/>
          <p:nvPr/>
        </p:nvSpPr>
        <p:spPr>
          <a:xfrm>
            <a:off x="5272194" y="4772240"/>
            <a:ext cx="1473194" cy="438394"/>
          </a:xfrm>
          <a:prstGeom prst="flowChartMerge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5000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428F28-346E-31A3-849B-A337F9ABCA35}"/>
              </a:ext>
            </a:extLst>
          </p:cNvPr>
          <p:cNvSpPr txBox="1"/>
          <p:nvPr/>
        </p:nvSpPr>
        <p:spPr>
          <a:xfrm>
            <a:off x="1100994" y="5181299"/>
            <a:ext cx="9990012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팀별 승리 여부 예측을 위한 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C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최적의 </a:t>
            </a:r>
            <a:r>
              <a:rPr lang="ko-KR" altLang="en-US" sz="2400" dirty="0">
                <a:solidFill>
                  <a:srgbClr val="C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구축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B50DEFDE-98C1-6402-C737-85DA2322DF39}"/>
              </a:ext>
            </a:extLst>
          </p:cNvPr>
          <p:cNvGrpSpPr/>
          <p:nvPr/>
        </p:nvGrpSpPr>
        <p:grpSpPr>
          <a:xfrm>
            <a:off x="529494" y="2679460"/>
            <a:ext cx="11167206" cy="941597"/>
            <a:chOff x="1013785" y="2676387"/>
            <a:chExt cx="11967268" cy="637799"/>
          </a:xfrm>
        </p:grpSpPr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xmlns="" id="{E62F8AD8-D268-9271-BC30-D9E33C468EFD}"/>
                </a:ext>
              </a:extLst>
            </p:cNvPr>
            <p:cNvSpPr/>
            <p:nvPr/>
          </p:nvSpPr>
          <p:spPr>
            <a:xfrm>
              <a:off x="10337238" y="2676880"/>
              <a:ext cx="2643815" cy="636814"/>
            </a:xfrm>
            <a:prstGeom prst="homePlate">
              <a:avLst/>
            </a:prstGeom>
            <a:solidFill>
              <a:srgbClr val="0B34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xmlns="" id="{2147C22A-93B1-E4AB-FF70-0F0EBDAA97C3}"/>
                </a:ext>
              </a:extLst>
            </p:cNvPr>
            <p:cNvSpPr/>
            <p:nvPr/>
          </p:nvSpPr>
          <p:spPr>
            <a:xfrm>
              <a:off x="8002042" y="2676387"/>
              <a:ext cx="2935434" cy="636814"/>
            </a:xfrm>
            <a:prstGeom prst="homePlate">
              <a:avLst/>
            </a:prstGeom>
            <a:solidFill>
              <a:srgbClr val="1268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xmlns="" id="{6AA3FC72-8DBA-9B43-A560-3DD5DAB03713}"/>
                </a:ext>
              </a:extLst>
            </p:cNvPr>
            <p:cNvSpPr/>
            <p:nvPr/>
          </p:nvSpPr>
          <p:spPr>
            <a:xfrm>
              <a:off x="5683508" y="2676880"/>
              <a:ext cx="2919106" cy="636814"/>
            </a:xfrm>
            <a:prstGeom prst="homePlate">
              <a:avLst/>
            </a:prstGeom>
            <a:solidFill>
              <a:srgbClr val="189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xmlns="" id="{750998C9-0C83-FF36-AAA9-E0410BE12171}"/>
                </a:ext>
              </a:extLst>
            </p:cNvPr>
            <p:cNvSpPr/>
            <p:nvPr/>
          </p:nvSpPr>
          <p:spPr>
            <a:xfrm>
              <a:off x="3348647" y="2676388"/>
              <a:ext cx="2919106" cy="636814"/>
            </a:xfrm>
            <a:prstGeom prst="homePlate">
              <a:avLst/>
            </a:prstGeom>
            <a:solidFill>
              <a:srgbClr val="33B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xmlns="" id="{A2B3AD38-30C2-0CF2-AD47-BDE790ECC5AE}"/>
                </a:ext>
              </a:extLst>
            </p:cNvPr>
            <p:cNvSpPr/>
            <p:nvPr/>
          </p:nvSpPr>
          <p:spPr>
            <a:xfrm>
              <a:off x="1013785" y="2677372"/>
              <a:ext cx="2919106" cy="636814"/>
            </a:xfrm>
            <a:prstGeom prst="homePlate">
              <a:avLst/>
            </a:prstGeom>
            <a:solidFill>
              <a:srgbClr val="65C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4403908-452B-EAE3-6816-F42B55ABDCE8}"/>
              </a:ext>
            </a:extLst>
          </p:cNvPr>
          <p:cNvSpPr txBox="1"/>
          <p:nvPr/>
        </p:nvSpPr>
        <p:spPr>
          <a:xfrm>
            <a:off x="916355" y="2949476"/>
            <a:ext cx="1485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데이터 수집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C23A01E-8C5A-DF29-844B-53713113EC5B}"/>
              </a:ext>
            </a:extLst>
          </p:cNvPr>
          <p:cNvSpPr txBox="1"/>
          <p:nvPr/>
        </p:nvSpPr>
        <p:spPr>
          <a:xfrm>
            <a:off x="3401126" y="2949476"/>
            <a:ext cx="1485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전처리</a:t>
            </a:r>
            <a:endParaRPr lang="ko-KR" altLang="en-US" sz="2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6C270A1-1974-EB33-5BD4-A7A71354B2A6}"/>
              </a:ext>
            </a:extLst>
          </p:cNvPr>
          <p:cNvSpPr txBox="1"/>
          <p:nvPr/>
        </p:nvSpPr>
        <p:spPr>
          <a:xfrm>
            <a:off x="5642740" y="2949476"/>
            <a:ext cx="1485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EDA</a:t>
            </a:r>
            <a:endParaRPr lang="ko-KR" altLang="en-US" sz="2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A41C23E-7A49-39D9-9C89-43B27238002A}"/>
              </a:ext>
            </a:extLst>
          </p:cNvPr>
          <p:cNvSpPr txBox="1"/>
          <p:nvPr/>
        </p:nvSpPr>
        <p:spPr>
          <a:xfrm>
            <a:off x="7793507" y="2949476"/>
            <a:ext cx="1485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모델 구축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73EB1BE-A631-301F-CFFA-83EFF2F0D48F}"/>
              </a:ext>
            </a:extLst>
          </p:cNvPr>
          <p:cNvSpPr txBox="1"/>
          <p:nvPr/>
        </p:nvSpPr>
        <p:spPr>
          <a:xfrm>
            <a:off x="9805083" y="2949476"/>
            <a:ext cx="1485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모델 평가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C599A5EB-89B4-A189-97B4-83454F94A801}"/>
              </a:ext>
            </a:extLst>
          </p:cNvPr>
          <p:cNvCxnSpPr>
            <a:cxnSpLocks/>
          </p:cNvCxnSpPr>
          <p:nvPr/>
        </p:nvCxnSpPr>
        <p:spPr>
          <a:xfrm>
            <a:off x="2803511" y="3619603"/>
            <a:ext cx="0" cy="7174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90F90356-6DED-6948-2B38-9D928FB070FB}"/>
              </a:ext>
            </a:extLst>
          </p:cNvPr>
          <p:cNvCxnSpPr>
            <a:cxnSpLocks/>
          </p:cNvCxnSpPr>
          <p:nvPr/>
        </p:nvCxnSpPr>
        <p:spPr>
          <a:xfrm>
            <a:off x="4994261" y="3619603"/>
            <a:ext cx="0" cy="7174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D7F665DE-1A40-7ADE-3DFD-EFDA41C9EE79}"/>
              </a:ext>
            </a:extLst>
          </p:cNvPr>
          <p:cNvCxnSpPr>
            <a:cxnSpLocks/>
          </p:cNvCxnSpPr>
          <p:nvPr/>
        </p:nvCxnSpPr>
        <p:spPr>
          <a:xfrm>
            <a:off x="9330207" y="3619603"/>
            <a:ext cx="0" cy="7174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36F7CA65-863C-AF61-FD90-70995A592C9B}"/>
              </a:ext>
            </a:extLst>
          </p:cNvPr>
          <p:cNvCxnSpPr>
            <a:cxnSpLocks/>
          </p:cNvCxnSpPr>
          <p:nvPr/>
        </p:nvCxnSpPr>
        <p:spPr>
          <a:xfrm>
            <a:off x="7166740" y="3619603"/>
            <a:ext cx="0" cy="7174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51E7CBB-1723-1485-4CC6-E3994DBBA015}"/>
              </a:ext>
            </a:extLst>
          </p:cNvPr>
          <p:cNvSpPr txBox="1"/>
          <p:nvPr/>
        </p:nvSpPr>
        <p:spPr>
          <a:xfrm>
            <a:off x="603452" y="3589020"/>
            <a:ext cx="2088626" cy="7786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KOVO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데이터 </a:t>
            </a:r>
            <a:r>
              <a:rPr lang="ko-KR" altLang="en-US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크롤링</a:t>
            </a:r>
            <a:endParaRPr lang="en-US" altLang="ko-KR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프로스포츠정보 광장 다운로드</a:t>
            </a:r>
            <a:endParaRPr lang="en-US" altLang="ko-KR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3A12C35-102B-5E6A-DF6E-B9AF6A58DF2E}"/>
              </a:ext>
            </a:extLst>
          </p:cNvPr>
          <p:cNvSpPr txBox="1"/>
          <p:nvPr/>
        </p:nvSpPr>
        <p:spPr>
          <a:xfrm>
            <a:off x="2866183" y="3589020"/>
            <a:ext cx="2088626" cy="7786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경기별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데이터셋 구성</a:t>
            </a:r>
            <a:r>
              <a:rPr lang="en-US" altLang="ko-KR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파생변수 생성</a:t>
            </a:r>
            <a:endParaRPr lang="en-US" altLang="ko-KR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0DE3037-7D77-8CD3-F198-BDA200D03CEB}"/>
              </a:ext>
            </a:extLst>
          </p:cNvPr>
          <p:cNvSpPr txBox="1"/>
          <p:nvPr/>
        </p:nvSpPr>
        <p:spPr>
          <a:xfrm>
            <a:off x="5051687" y="3572127"/>
            <a:ext cx="2088626" cy="7786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팀별 승리에 영향을 미치는 </a:t>
            </a:r>
            <a:endParaRPr lang="en-US" altLang="ko-KR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요인 분석</a:t>
            </a:r>
            <a:endParaRPr lang="en-US" altLang="ko-KR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6387453-5AB1-6542-4BBA-B581C8826B01}"/>
              </a:ext>
            </a:extLst>
          </p:cNvPr>
          <p:cNvSpPr txBox="1"/>
          <p:nvPr/>
        </p:nvSpPr>
        <p:spPr>
          <a:xfrm>
            <a:off x="7190781" y="3544943"/>
            <a:ext cx="2135036" cy="7786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머신러닝</a:t>
            </a: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모델을 통해 </a:t>
            </a:r>
            <a:endParaRPr lang="en-US" altLang="ko-KR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팀별 승리 예측 모델 구축</a:t>
            </a:r>
            <a:endParaRPr lang="en-US" altLang="ko-KR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B877E4E-4FAE-F644-61C7-DCCC5BC51D34}"/>
              </a:ext>
            </a:extLst>
          </p:cNvPr>
          <p:cNvSpPr txBox="1"/>
          <p:nvPr/>
        </p:nvSpPr>
        <p:spPr>
          <a:xfrm>
            <a:off x="9279407" y="3684251"/>
            <a:ext cx="2088626" cy="40927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정확도를 통해 모델 평가</a:t>
            </a:r>
            <a:endParaRPr lang="en-US" altLang="ko-KR" sz="12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7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705312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설명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D8BBFA8-27D2-FA45-8F66-878D5F03A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695" y="1219484"/>
            <a:ext cx="948830" cy="841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8A4D72-FE79-3CE2-3051-8ED0E681D656}"/>
              </a:ext>
            </a:extLst>
          </p:cNvPr>
          <p:cNvSpPr txBox="1"/>
          <p:nvPr/>
        </p:nvSpPr>
        <p:spPr>
          <a:xfrm>
            <a:off x="292759" y="1270937"/>
            <a:ext cx="2828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경기별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선수별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상세기록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E35F03D7-F212-17D8-A427-351838846588}"/>
              </a:ext>
            </a:extLst>
          </p:cNvPr>
          <p:cNvGrpSpPr/>
          <p:nvPr/>
        </p:nvGrpSpPr>
        <p:grpSpPr>
          <a:xfrm>
            <a:off x="292759" y="4256257"/>
            <a:ext cx="11579928" cy="2190628"/>
            <a:chOff x="1489622" y="3453620"/>
            <a:chExt cx="12470901" cy="21906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E9FE6FC5-04C4-AF48-98B3-FE7388DD7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183" b="16905"/>
            <a:stretch/>
          </p:blipFill>
          <p:spPr>
            <a:xfrm>
              <a:off x="7824986" y="3453620"/>
              <a:ext cx="6135537" cy="2190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B93C799C-D6B2-591B-C081-362A9093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9622" y="3453620"/>
              <a:ext cx="6135536" cy="2190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1C2DFB31-3717-1CEB-5333-266BD4F840DA}"/>
              </a:ext>
            </a:extLst>
          </p:cNvPr>
          <p:cNvSpPr/>
          <p:nvPr/>
        </p:nvSpPr>
        <p:spPr>
          <a:xfrm>
            <a:off x="433783" y="1906214"/>
            <a:ext cx="1273383" cy="35304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수집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E0418CB-94F3-077C-A9FA-2328295937D2}"/>
              </a:ext>
            </a:extLst>
          </p:cNvPr>
          <p:cNvSpPr txBox="1"/>
          <p:nvPr/>
        </p:nvSpPr>
        <p:spPr>
          <a:xfrm>
            <a:off x="1873462" y="2497665"/>
            <a:ext cx="7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KOVO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홈페이지에서 일정 및 결과 → 상세결과 → </a:t>
            </a:r>
            <a:r>
              <a:rPr lang="ko-KR" altLang="en-US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선수별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상세기록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35D861C2-38EF-D361-4A2B-5AA9423CE7E6}"/>
              </a:ext>
            </a:extLst>
          </p:cNvPr>
          <p:cNvSpPr/>
          <p:nvPr/>
        </p:nvSpPr>
        <p:spPr>
          <a:xfrm>
            <a:off x="433783" y="2505810"/>
            <a:ext cx="1273383" cy="35304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수집 항목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4D55CEC-D0B6-A591-D25F-8750982C6C7E}"/>
              </a:ext>
            </a:extLst>
          </p:cNvPr>
          <p:cNvSpPr/>
          <p:nvPr/>
        </p:nvSpPr>
        <p:spPr>
          <a:xfrm>
            <a:off x="474111" y="3060672"/>
            <a:ext cx="11313717" cy="1019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CB2307D-D97C-8C93-F673-D9990F1C2FCD}"/>
              </a:ext>
            </a:extLst>
          </p:cNvPr>
          <p:cNvSpPr txBox="1"/>
          <p:nvPr/>
        </p:nvSpPr>
        <p:spPr>
          <a:xfrm>
            <a:off x="1873462" y="1892142"/>
            <a:ext cx="7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KOVO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홈페이지에서 </a:t>
            </a:r>
            <a:r>
              <a:rPr lang="ko-KR" altLang="en-US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선수별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상세기록에 대한 자료를 크롤링함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">
                <a:extLst>
                  <a:ext uri="{FF2B5EF4-FFF2-40B4-BE49-F238E27FC236}">
                    <a16:creationId xmlns:a16="http://schemas.microsoft.com/office/drawing/2014/main" xmlns="" id="{E2182C51-964F-E6C6-0CA9-9FEE2F58A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205" y="3179008"/>
                <a:ext cx="8718762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'경기번호',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팀명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'경기날짜', '결과',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No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.', '이름', '출전세트',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득점_득점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공격종합_시도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공격종합_성공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’,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공격종합_공격차단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공격종합_범실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공격종합_성공률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’, </a:t>
                </a:r>
                <a:endPara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후위_성공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후위_공격차단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후위_범실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후위_성공률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후위_점유율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속공_시도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속공_성공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속공_공격차단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속공_범실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속공_성공률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속공_점유율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’,</a:t>
                </a:r>
                <a:endPara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                             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ko-KR" sz="1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</a:t>
                </a:r>
                <a:endPara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디그_세트당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디그_점유율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세트_시도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세트_성공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세트_범실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세트_세트당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세트_점유율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리시브_시도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리시브_정확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리시브_실패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리시브_세트당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’, </a:t>
                </a:r>
                <a:endPara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블로킹_성공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블로킹_유효블락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블로킹_실패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블로킹_범실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블로킹_세트당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블로킹_점유율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블로킹_어시스트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벌칙_벌칙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', '</a:t>
                </a:r>
                <a:r>
                  <a:rPr kumimoji="0" lang="ko-KR" altLang="ko-KR" sz="1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범실_범실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'</a:t>
                </a:r>
                <a:r>
                  <a:rPr kumimoji="0" lang="ko-KR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1" name="Rectangle 2">
                <a:extLst>
                  <a:ext uri="{FF2B5EF4-FFF2-40B4-BE49-F238E27FC236}">
                    <a16:creationId xmlns:a16="http://schemas.microsoft.com/office/drawing/2014/main" id="{E2182C51-964F-E6C6-0CA9-9FEE2F58A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205" y="3179008"/>
                <a:ext cx="8718762" cy="769441"/>
              </a:xfrm>
              <a:prstGeom prst="rect">
                <a:avLst/>
              </a:prstGeom>
              <a:blipFill>
                <a:blip r:embed="rId5"/>
                <a:stretch>
                  <a:fillRect l="-909" t="-3937" r="-559" b="-1023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DEE6E4F-B188-F95C-18FF-153FD9B1115E}"/>
              </a:ext>
            </a:extLst>
          </p:cNvPr>
          <p:cNvSpPr txBox="1"/>
          <p:nvPr/>
        </p:nvSpPr>
        <p:spPr>
          <a:xfrm>
            <a:off x="10054785" y="3416304"/>
            <a:ext cx="1679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=       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총 </a:t>
            </a:r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85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 변수</a:t>
            </a:r>
          </a:p>
        </p:txBody>
      </p:sp>
      <p:sp>
        <p:nvSpPr>
          <p:cNvPr id="24" name="왼쪽 대괄호 23">
            <a:extLst>
              <a:ext uri="{FF2B5EF4-FFF2-40B4-BE49-F238E27FC236}">
                <a16:creationId xmlns:a16="http://schemas.microsoft.com/office/drawing/2014/main" xmlns="" id="{0D4FEBD4-7C36-EB95-1D9E-7455781C8B2C}"/>
              </a:ext>
            </a:extLst>
          </p:cNvPr>
          <p:cNvSpPr/>
          <p:nvPr/>
        </p:nvSpPr>
        <p:spPr>
          <a:xfrm>
            <a:off x="673100" y="3123978"/>
            <a:ext cx="101600" cy="879503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xmlns="" id="{DA2B0724-CF46-B848-4234-5249238F6A33}"/>
              </a:ext>
            </a:extLst>
          </p:cNvPr>
          <p:cNvSpPr/>
          <p:nvPr/>
        </p:nvSpPr>
        <p:spPr>
          <a:xfrm>
            <a:off x="9649536" y="3136484"/>
            <a:ext cx="76200" cy="889239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705312" y="13918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설명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D8BBFA8-27D2-FA45-8F66-878D5F03A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695" y="1219484"/>
            <a:ext cx="948830" cy="841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8A4D72-FE79-3CE2-3051-8ED0E681D656}"/>
              </a:ext>
            </a:extLst>
          </p:cNvPr>
          <p:cNvSpPr txBox="1"/>
          <p:nvPr/>
        </p:nvSpPr>
        <p:spPr>
          <a:xfrm>
            <a:off x="292759" y="1270937"/>
            <a:ext cx="2828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경기별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관중수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1C2DFB31-3717-1CEB-5333-266BD4F840DA}"/>
              </a:ext>
            </a:extLst>
          </p:cNvPr>
          <p:cNvSpPr/>
          <p:nvPr/>
        </p:nvSpPr>
        <p:spPr>
          <a:xfrm>
            <a:off x="433783" y="1906214"/>
            <a:ext cx="1273383" cy="35304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수집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E0418CB-94F3-077C-A9FA-2328295937D2}"/>
              </a:ext>
            </a:extLst>
          </p:cNvPr>
          <p:cNvSpPr txBox="1"/>
          <p:nvPr/>
        </p:nvSpPr>
        <p:spPr>
          <a:xfrm>
            <a:off x="1873462" y="2497665"/>
            <a:ext cx="7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프로스포츠 정보광장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홈페이지에서 통계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현황 → 관중통계→ 전체 관중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35D861C2-38EF-D361-4A2B-5AA9423CE7E6}"/>
              </a:ext>
            </a:extLst>
          </p:cNvPr>
          <p:cNvSpPr/>
          <p:nvPr/>
        </p:nvSpPr>
        <p:spPr>
          <a:xfrm>
            <a:off x="433783" y="2505810"/>
            <a:ext cx="1273383" cy="35304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수집 항목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4D55CEC-D0B6-A591-D25F-8750982C6C7E}"/>
              </a:ext>
            </a:extLst>
          </p:cNvPr>
          <p:cNvSpPr/>
          <p:nvPr/>
        </p:nvSpPr>
        <p:spPr>
          <a:xfrm>
            <a:off x="474111" y="3060672"/>
            <a:ext cx="11313717" cy="1019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CB2307D-D97C-8C93-F673-D9990F1C2FCD}"/>
              </a:ext>
            </a:extLst>
          </p:cNvPr>
          <p:cNvSpPr txBox="1"/>
          <p:nvPr/>
        </p:nvSpPr>
        <p:spPr>
          <a:xfrm>
            <a:off x="1873462" y="1892142"/>
            <a:ext cx="775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프로스포츠 정보광장에서 전체 관중에 대한 자료를 다운로드함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xmlns="" id="{E2182C51-964F-E6C6-0CA9-9FEE2F58A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178" y="3201758"/>
            <a:ext cx="4304395" cy="699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단체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리그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시즌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연도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월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요일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홈팀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원정팀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경기장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날씨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평균기온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관중수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DEE6E4F-B188-F95C-18FF-153FD9B1115E}"/>
              </a:ext>
            </a:extLst>
          </p:cNvPr>
          <p:cNvSpPr txBox="1"/>
          <p:nvPr/>
        </p:nvSpPr>
        <p:spPr>
          <a:xfrm>
            <a:off x="10054785" y="3416304"/>
            <a:ext cx="1679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=       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총 </a:t>
            </a:r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13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 변수</a:t>
            </a:r>
          </a:p>
        </p:txBody>
      </p:sp>
      <p:sp>
        <p:nvSpPr>
          <p:cNvPr id="24" name="왼쪽 대괄호 23">
            <a:extLst>
              <a:ext uri="{FF2B5EF4-FFF2-40B4-BE49-F238E27FC236}">
                <a16:creationId xmlns:a16="http://schemas.microsoft.com/office/drawing/2014/main" xmlns="" id="{0D4FEBD4-7C36-EB95-1D9E-7455781C8B2C}"/>
              </a:ext>
            </a:extLst>
          </p:cNvPr>
          <p:cNvSpPr/>
          <p:nvPr/>
        </p:nvSpPr>
        <p:spPr>
          <a:xfrm>
            <a:off x="673100" y="3123978"/>
            <a:ext cx="101600" cy="879503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xmlns="" id="{DA2B0724-CF46-B848-4234-5249238F6A33}"/>
              </a:ext>
            </a:extLst>
          </p:cNvPr>
          <p:cNvSpPr/>
          <p:nvPr/>
        </p:nvSpPr>
        <p:spPr>
          <a:xfrm>
            <a:off x="9649536" y="3136484"/>
            <a:ext cx="76200" cy="889239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A751C64-E17B-B9BF-CACC-35DB6586B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" t="2730"/>
          <a:stretch/>
        </p:blipFill>
        <p:spPr>
          <a:xfrm>
            <a:off x="322752" y="4271025"/>
            <a:ext cx="11553374" cy="2190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532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직사각형 4104">
            <a:extLst>
              <a:ext uri="{FF2B5EF4-FFF2-40B4-BE49-F238E27FC236}">
                <a16:creationId xmlns:a16="http://schemas.microsoft.com/office/drawing/2014/main" xmlns="" id="{4B26CA2A-9690-BC44-1468-29287F86AFE3}"/>
              </a:ext>
            </a:extLst>
          </p:cNvPr>
          <p:cNvSpPr/>
          <p:nvPr/>
        </p:nvSpPr>
        <p:spPr>
          <a:xfrm>
            <a:off x="114300" y="139788"/>
            <a:ext cx="7621814" cy="6578600"/>
          </a:xfrm>
          <a:prstGeom prst="rect">
            <a:avLst/>
          </a:prstGeom>
          <a:solidFill>
            <a:srgbClr val="050F4D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D2433F-45AB-58B4-6971-9D3CFCA281BF}"/>
              </a:ext>
            </a:extLst>
          </p:cNvPr>
          <p:cNvSpPr txBox="1"/>
          <p:nvPr/>
        </p:nvSpPr>
        <p:spPr>
          <a:xfrm>
            <a:off x="8389444" y="-80618"/>
            <a:ext cx="3502884" cy="177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8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본론</a:t>
            </a:r>
            <a:r>
              <a:rPr lang="en-US" altLang="ko-KR" sz="48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ko-KR" altLang="en-US" sz="28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여자 배구 예측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9D784C6-935E-2751-84ED-1289D93D17BA}"/>
              </a:ext>
            </a:extLst>
          </p:cNvPr>
          <p:cNvSpPr txBox="1"/>
          <p:nvPr/>
        </p:nvSpPr>
        <p:spPr>
          <a:xfrm>
            <a:off x="677171" y="5698966"/>
            <a:ext cx="180156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여자 배구 선수 </a:t>
            </a:r>
            <a:endParaRPr lang="en-US" altLang="ko-KR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  <a:p>
            <a:pPr algn="ctr"/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No1. </a:t>
            </a: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모마</a:t>
            </a:r>
          </a:p>
        </p:txBody>
      </p:sp>
      <p:sp>
        <p:nvSpPr>
          <p:cNvPr id="4099" name="직사각형 4098">
            <a:extLst>
              <a:ext uri="{FF2B5EF4-FFF2-40B4-BE49-F238E27FC236}">
                <a16:creationId xmlns:a16="http://schemas.microsoft.com/office/drawing/2014/main" xmlns="" id="{B988EF3C-4427-F013-7815-C94E189E41E0}"/>
              </a:ext>
            </a:extLst>
          </p:cNvPr>
          <p:cNvSpPr/>
          <p:nvPr/>
        </p:nvSpPr>
        <p:spPr>
          <a:xfrm>
            <a:off x="114300" y="139700"/>
            <a:ext cx="11899900" cy="6578600"/>
          </a:xfrm>
          <a:prstGeom prst="rect">
            <a:avLst/>
          </a:prstGeom>
          <a:noFill/>
          <a:ln>
            <a:solidFill>
              <a:srgbClr val="06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4" name="Picture 8" descr="GS칼텍스서울Kixx배구단">
            <a:extLst>
              <a:ext uri="{FF2B5EF4-FFF2-40B4-BE49-F238E27FC236}">
                <a16:creationId xmlns:a16="http://schemas.microsoft.com/office/drawing/2014/main" xmlns="" id="{A61C18BD-2177-9629-3771-48CEE848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582" y="506661"/>
            <a:ext cx="3128846" cy="521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1" name="TextBox 4120">
            <a:extLst>
              <a:ext uri="{FF2B5EF4-FFF2-40B4-BE49-F238E27FC236}">
                <a16:creationId xmlns:a16="http://schemas.microsoft.com/office/drawing/2014/main" xmlns="" id="{76407B77-4A04-1729-061C-DCCEA57FBF36}"/>
              </a:ext>
            </a:extLst>
          </p:cNvPr>
          <p:cNvSpPr txBox="1"/>
          <p:nvPr/>
        </p:nvSpPr>
        <p:spPr>
          <a:xfrm>
            <a:off x="8900471" y="4765452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탐색</a:t>
            </a:r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(EDA)</a:t>
            </a:r>
            <a:endParaRPr lang="ko-KR" altLang="en-US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4122" name="TextBox 4121">
            <a:extLst>
              <a:ext uri="{FF2B5EF4-FFF2-40B4-BE49-F238E27FC236}">
                <a16:creationId xmlns:a16="http://schemas.microsoft.com/office/drawing/2014/main" xmlns="" id="{82D0987F-58CF-9B92-9C36-1E16FB97B59C}"/>
              </a:ext>
            </a:extLst>
          </p:cNvPr>
          <p:cNvSpPr txBox="1"/>
          <p:nvPr/>
        </p:nvSpPr>
        <p:spPr>
          <a:xfrm>
            <a:off x="8900471" y="543709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머신러닝</a:t>
            </a: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 모델 적합</a:t>
            </a:r>
          </a:p>
        </p:txBody>
      </p:sp>
      <p:sp>
        <p:nvSpPr>
          <p:cNvPr id="4123" name="TextBox 4122">
            <a:extLst>
              <a:ext uri="{FF2B5EF4-FFF2-40B4-BE49-F238E27FC236}">
                <a16:creationId xmlns:a16="http://schemas.microsoft.com/office/drawing/2014/main" xmlns="" id="{FBB20DC6-B7BE-26D9-7FB8-A7D990BDA578}"/>
              </a:ext>
            </a:extLst>
          </p:cNvPr>
          <p:cNvSpPr txBox="1"/>
          <p:nvPr/>
        </p:nvSpPr>
        <p:spPr>
          <a:xfrm>
            <a:off x="8926944" y="606375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머신러닝</a:t>
            </a: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 모델 평가</a:t>
            </a:r>
          </a:p>
        </p:txBody>
      </p:sp>
      <p:cxnSp>
        <p:nvCxnSpPr>
          <p:cNvPr id="4124" name="직선 연결선 4123">
            <a:extLst>
              <a:ext uri="{FF2B5EF4-FFF2-40B4-BE49-F238E27FC236}">
                <a16:creationId xmlns:a16="http://schemas.microsoft.com/office/drawing/2014/main" xmlns="" id="{D2FDBA98-E786-16C1-9253-A0E090DBDCB2}"/>
              </a:ext>
            </a:extLst>
          </p:cNvPr>
          <p:cNvCxnSpPr/>
          <p:nvPr/>
        </p:nvCxnSpPr>
        <p:spPr>
          <a:xfrm>
            <a:off x="8926944" y="5257939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직선 연결선 4124">
            <a:extLst>
              <a:ext uri="{FF2B5EF4-FFF2-40B4-BE49-F238E27FC236}">
                <a16:creationId xmlns:a16="http://schemas.microsoft.com/office/drawing/2014/main" xmlns="" id="{74999EB3-2EC6-A284-13CF-290CBDE1ABC6}"/>
              </a:ext>
            </a:extLst>
          </p:cNvPr>
          <p:cNvCxnSpPr/>
          <p:nvPr/>
        </p:nvCxnSpPr>
        <p:spPr>
          <a:xfrm>
            <a:off x="8926944" y="5936288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6" name="직선 연결선 4125">
            <a:extLst>
              <a:ext uri="{FF2B5EF4-FFF2-40B4-BE49-F238E27FC236}">
                <a16:creationId xmlns:a16="http://schemas.microsoft.com/office/drawing/2014/main" xmlns="" id="{4944EF0E-7B26-AC83-BDBB-D069BFD64DBD}"/>
              </a:ext>
            </a:extLst>
          </p:cNvPr>
          <p:cNvCxnSpPr/>
          <p:nvPr/>
        </p:nvCxnSpPr>
        <p:spPr>
          <a:xfrm>
            <a:off x="8926944" y="6569655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1" name="TextBox 4130">
            <a:extLst>
              <a:ext uri="{FF2B5EF4-FFF2-40B4-BE49-F238E27FC236}">
                <a16:creationId xmlns:a16="http://schemas.microsoft.com/office/drawing/2014/main" xmlns="" id="{3404C8AF-55B1-FC77-00F3-1AD5299887A7}"/>
              </a:ext>
            </a:extLst>
          </p:cNvPr>
          <p:cNvSpPr txBox="1"/>
          <p:nvPr/>
        </p:nvSpPr>
        <p:spPr>
          <a:xfrm>
            <a:off x="8926944" y="408021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</a:t>
            </a:r>
            <a:r>
              <a:rPr lang="ko-KR" altLang="en-US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전처리</a:t>
            </a:r>
            <a:endParaRPr lang="ko-KR" altLang="en-US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cxnSp>
        <p:nvCxnSpPr>
          <p:cNvPr id="4132" name="직선 연결선 4131">
            <a:extLst>
              <a:ext uri="{FF2B5EF4-FFF2-40B4-BE49-F238E27FC236}">
                <a16:creationId xmlns:a16="http://schemas.microsoft.com/office/drawing/2014/main" xmlns="" id="{6834BB86-21EC-51D3-87F0-FD5930C4A90E}"/>
              </a:ext>
            </a:extLst>
          </p:cNvPr>
          <p:cNvCxnSpPr/>
          <p:nvPr/>
        </p:nvCxnSpPr>
        <p:spPr>
          <a:xfrm>
            <a:off x="8953417" y="4572699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한국 여자배구의 새로운 리더 '클러치박' 박정아 “파리올림픽 티켓 꼭 딸게요”">
            <a:extLst>
              <a:ext uri="{FF2B5EF4-FFF2-40B4-BE49-F238E27FC236}">
                <a16:creationId xmlns:a16="http://schemas.microsoft.com/office/drawing/2014/main" xmlns="" id="{46EE7DA1-E2E4-3335-8596-DFC593F9B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7" b="99431" l="10000" r="91098">
                        <a14:foregroundMark x1="40000" y1="80732" x2="44512" y2="91545"/>
                        <a14:foregroundMark x1="61585" y1="80163" x2="65610" y2="99593"/>
                        <a14:foregroundMark x1="65610" y1="99593" x2="65610" y2="99593"/>
                        <a14:foregroundMark x1="22683" y1="27724" x2="22073" y2="33252"/>
                        <a14:foregroundMark x1="89878" y1="47317" x2="91098" y2="48862"/>
                        <a14:foregroundMark x1="56707" y1="33252" x2="53293" y2="37317"/>
                        <a14:foregroundMark x1="33049" y1="30000" x2="37561" y2="47154"/>
                        <a14:foregroundMark x1="59146" y1="23252" x2="50854" y2="31463"/>
                        <a14:foregroundMark x1="50854" y1="31463" x2="50854" y2="31463"/>
                        <a14:foregroundMark x1="42317" y1="25447" x2="42927" y2="32195"/>
                        <a14:foregroundMark x1="64512" y1="26829" x2="62561" y2="35772"/>
                        <a14:foregroundMark x1="51463" y1="4797" x2="56220" y2="14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78" y="389648"/>
            <a:ext cx="2791431" cy="53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여자배구 베스트 7에 선정된 강소휘 선수 (GS칼텍스 배구단 레프트) : 네이버 블로그">
            <a:extLst>
              <a:ext uri="{FF2B5EF4-FFF2-40B4-BE49-F238E27FC236}">
                <a16:creationId xmlns:a16="http://schemas.microsoft.com/office/drawing/2014/main" xmlns="" id="{E52E95AD-D539-2B28-E0C7-3558D758F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02" b="99645" l="10000" r="90000">
                        <a14:foregroundMark x1="35250" y1="73373" x2="35250" y2="96923"/>
                        <a14:foregroundMark x1="51500" y1="74201" x2="57500" y2="99763"/>
                        <a14:foregroundMark x1="57500" y1="99763" x2="57500" y2="99763"/>
                        <a14:foregroundMark x1="32750" y1="78343" x2="31250" y2="98698"/>
                        <a14:foregroundMark x1="31250" y1="98698" x2="31250" y2="98698"/>
                        <a14:foregroundMark x1="57125" y1="91479" x2="57500" y2="95621"/>
                        <a14:foregroundMark x1="52375" y1="94201" x2="50875" y2="98935"/>
                        <a14:foregroundMark x1="59250" y1="95621" x2="59250" y2="99290"/>
                        <a14:foregroundMark x1="60500" y1="96686" x2="60250" y2="99527"/>
                        <a14:foregroundMark x1="52375" y1="92781" x2="52000" y2="96450"/>
                        <a14:foregroundMark x1="63750" y1="32781" x2="74125" y2="73491"/>
                        <a14:foregroundMark x1="74125" y1="73491" x2="70750" y2="82130"/>
                        <a14:foregroundMark x1="70750" y1="82130" x2="69625" y2="82840"/>
                        <a14:foregroundMark x1="52000" y1="4142" x2="46375" y2="9112"/>
                        <a14:foregroundMark x1="46375" y1="9112" x2="50125" y2="27929"/>
                        <a14:foregroundMark x1="50125" y1="27929" x2="49000" y2="32544"/>
                        <a14:foregroundMark x1="53750" y1="2618" x2="56875" y2="11834"/>
                        <a14:foregroundMark x1="56875" y1="11834" x2="50125" y2="23314"/>
                        <a14:foregroundMark x1="38798" y1="10880" x2="24500" y2="28994"/>
                        <a14:foregroundMark x1="40272" y1="9012" x2="39032" y2="10583"/>
                        <a14:foregroundMark x1="41500" y1="7456" x2="40713" y2="8453"/>
                        <a14:foregroundMark x1="24500" y1="28994" x2="33750" y2="31834"/>
                        <a14:foregroundMark x1="33750" y1="31834" x2="37625" y2="31953"/>
                        <a14:foregroundMark x1="26375" y1="20828" x2="40250" y2="6627"/>
                        <a14:foregroundMark x1="40250" y1="6627" x2="50000" y2="4497"/>
                        <a14:foregroundMark x1="36875" y1="9467" x2="42375" y2="6036"/>
                        <a14:foregroundMark x1="39625" y1="6627" x2="33000" y2="15266"/>
                        <a14:foregroundMark x1="56125" y1="19053" x2="60750" y2="30888"/>
                        <a14:foregroundMark x1="30250" y1="84970" x2="30250" y2="91243"/>
                        <a14:foregroundMark x1="56013" y1="2515" x2="59750" y2="11124"/>
                        <a14:foregroundMark x1="59750" y1="11124" x2="58250" y2="14083"/>
                        <a14:foregroundMark x1="57375" y1="4260" x2="58750" y2="7929"/>
                        <a14:foregroundMark x1="56625" y1="3195" x2="58125" y2="6627"/>
                        <a14:foregroundMark x1="56375" y1="2722" x2="59250" y2="7219"/>
                        <a14:foregroundMark x1="49717" y1="2570" x2="45000" y2="4142"/>
                        <a14:foregroundMark x1="46625" y1="3195" x2="48430" y2="2626"/>
                        <a14:foregroundMark x1="54307" y1="2623" x2="59250" y2="6746"/>
                        <a14:foregroundMark x1="56302" y1="2329" x2="59250" y2="6864"/>
                        <a14:foregroundMark x1="55321" y1="2559" x2="56625" y2="3077"/>
                        <a14:foregroundMark x1="54756" y1="2595" x2="57625" y2="7811"/>
                        <a14:foregroundMark x1="50821" y1="2014" x2="51250" y2="1893"/>
                        <a14:foregroundMark x1="46625" y1="3195" x2="50501" y2="2104"/>
                        <a14:foregroundMark x1="48250" y1="1893" x2="52000" y2="1775"/>
                        <a14:foregroundMark x1="51750" y1="1657" x2="54285" y2="2279"/>
                        <a14:foregroundMark x1="55500" y1="2367" x2="55500" y2="2367"/>
                        <a14:foregroundMark x1="25125" y1="34675" x2="26875" y2="34793"/>
                        <a14:foregroundMark x1="24125" y1="34201" x2="25625" y2="34556"/>
                        <a14:backgroundMark x1="46750" y1="828" x2="47619" y2="838"/>
                        <a14:backgroundMark x1="26125" y1="17633" x2="22750" y2="21775"/>
                        <a14:backgroundMark x1="56606" y1="639" x2="59625" y2="592"/>
                        <a14:backgroundMark x1="44375" y1="828" x2="48925" y2="758"/>
                        <a14:backgroundMark x1="48689" y1="1227" x2="47500" y2="1302"/>
                        <a14:backgroundMark x1="42000" y1="9112" x2="41625" y2="9704"/>
                        <a14:backgroundMark x1="40750" y1="10059" x2="40875" y2="10414"/>
                        <a14:backgroundMark x1="56125" y1="828" x2="54500" y2="237"/>
                        <a14:backgroundMark x1="54500" y1="592" x2="53125" y2="355"/>
                        <a14:backgroundMark x1="49125" y1="592" x2="51875" y2="355"/>
                        <a14:backgroundMark x1="26250" y1="60237" x2="25625" y2="73846"/>
                        <a14:backgroundMark x1="63625" y1="49704" x2="64250" y2="57870"/>
                        <a14:backgroundMark x1="62875" y1="45917" x2="64125" y2="50651"/>
                        <a14:backgroundMark x1="32000" y1="45680" x2="32000" y2="51598"/>
                        <a14:backgroundMark x1="32500" y1="47337" x2="32250" y2="51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9" r="16361"/>
          <a:stretch/>
        </p:blipFill>
        <p:spPr bwMode="auto">
          <a:xfrm>
            <a:off x="4774462" y="485275"/>
            <a:ext cx="2791431" cy="521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4C6730-96BC-EFEE-CB7C-E679B63B102C}"/>
              </a:ext>
            </a:extLst>
          </p:cNvPr>
          <p:cNvSpPr txBox="1"/>
          <p:nvPr/>
        </p:nvSpPr>
        <p:spPr>
          <a:xfrm>
            <a:off x="2867240" y="5698966"/>
            <a:ext cx="180156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남자 배구 선수 </a:t>
            </a:r>
            <a:endParaRPr lang="en-US" altLang="ko-KR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  <a:p>
            <a:pPr algn="ctr"/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No2. </a:t>
            </a: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박정아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2707215-307F-7D50-EAC1-D0141ECFD0BB}"/>
              </a:ext>
            </a:extLst>
          </p:cNvPr>
          <p:cNvSpPr txBox="1"/>
          <p:nvPr/>
        </p:nvSpPr>
        <p:spPr>
          <a:xfrm>
            <a:off x="5057309" y="5698966"/>
            <a:ext cx="180156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남자 배구 선수 </a:t>
            </a:r>
            <a:endParaRPr lang="en-US" altLang="ko-KR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  <a:p>
            <a:pPr algn="ctr"/>
            <a:r>
              <a:rPr lang="en-US" altLang="ko-KR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No3. </a:t>
            </a:r>
            <a:r>
              <a:rPr lang="ko-KR" altLang="en-US" dirty="0" err="1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강소휘</a:t>
            </a:r>
            <a:endParaRPr lang="ko-KR" altLang="en-US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E9B27B0-C5A3-72FC-7D77-FE70A54FDD08}"/>
              </a:ext>
            </a:extLst>
          </p:cNvPr>
          <p:cNvSpPr txBox="1"/>
          <p:nvPr/>
        </p:nvSpPr>
        <p:spPr>
          <a:xfrm>
            <a:off x="8890729" y="341202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55A090B1-75DC-0A96-49A4-DE0F1F2AD620}"/>
              </a:ext>
            </a:extLst>
          </p:cNvPr>
          <p:cNvCxnSpPr/>
          <p:nvPr/>
        </p:nvCxnSpPr>
        <p:spPr>
          <a:xfrm>
            <a:off x="8917202" y="3904516"/>
            <a:ext cx="295222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3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60891B6-DEF3-CBEA-D6D5-D8419A4A2908}"/>
              </a:ext>
            </a:extLst>
          </p:cNvPr>
          <p:cNvSpPr/>
          <p:nvPr/>
        </p:nvSpPr>
        <p:spPr>
          <a:xfrm>
            <a:off x="798502" y="5653640"/>
            <a:ext cx="10975600" cy="8793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EDD098-F509-8C14-186B-C1DEE094D3F7}"/>
              </a:ext>
            </a:extLst>
          </p:cNvPr>
          <p:cNvSpPr txBox="1"/>
          <p:nvPr/>
        </p:nvSpPr>
        <p:spPr>
          <a:xfrm>
            <a:off x="2653943" y="170007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데이터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73F6E6-95DE-1745-AA88-47B7150570B1}"/>
              </a:ext>
            </a:extLst>
          </p:cNvPr>
          <p:cNvSpPr txBox="1"/>
          <p:nvPr/>
        </p:nvSpPr>
        <p:spPr>
          <a:xfrm>
            <a:off x="2920643" y="1175080"/>
            <a:ext cx="8743670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Y(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종속변수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결과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(0 or 1),  X(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설명변수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총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84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N(</a:t>
            </a:r>
            <a:r>
              <a:rPr lang="ko-KR" altLang="en-US" sz="14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관측값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수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): 10997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개로 구성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7CB4CC4-800E-9921-4051-F282485F952C}"/>
              </a:ext>
            </a:extLst>
          </p:cNvPr>
          <p:cNvSpPr txBox="1"/>
          <p:nvPr/>
        </p:nvSpPr>
        <p:spPr>
          <a:xfrm>
            <a:off x="240805" y="1204360"/>
            <a:ext cx="2828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경기별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선수별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상세기록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순서도: 병합 9">
            <a:extLst>
              <a:ext uri="{FF2B5EF4-FFF2-40B4-BE49-F238E27FC236}">
                <a16:creationId xmlns:a16="http://schemas.microsoft.com/office/drawing/2014/main" xmlns="" id="{384C3AB1-5F53-E88D-6238-F759BB443F3A}"/>
              </a:ext>
            </a:extLst>
          </p:cNvPr>
          <p:cNvSpPr/>
          <p:nvPr/>
        </p:nvSpPr>
        <p:spPr>
          <a:xfrm rot="16200000">
            <a:off x="212030" y="5968934"/>
            <a:ext cx="586170" cy="174433"/>
          </a:xfrm>
          <a:prstGeom prst="flowChartMerge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5000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0BB0C7E-A4BB-C922-994A-210EB0F14F05}"/>
              </a:ext>
            </a:extLst>
          </p:cNvPr>
          <p:cNvSpPr txBox="1"/>
          <p:nvPr/>
        </p:nvSpPr>
        <p:spPr>
          <a:xfrm>
            <a:off x="990866" y="5616478"/>
            <a:ext cx="10964006" cy="8793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연구 목적이 팀의 승리 예측이므로 행이 </a:t>
            </a:r>
            <a:r>
              <a:rPr lang="ko-KR" altLang="en-US" dirty="0">
                <a:solidFill>
                  <a:srgbClr val="C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선수별로 되어있는 형태를 팀단위로 데이터 구조 변경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필요함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설명 변수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중에서 공격 종합은 오픈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시간차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이동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후위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속공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퀵오픈을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합산한 것이므로 </a:t>
            </a:r>
            <a:r>
              <a:rPr lang="ko-KR" altLang="en-US" dirty="0">
                <a:solidFill>
                  <a:srgbClr val="C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변수 선택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필요함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xmlns="" id="{B76A234F-3483-A13E-6238-AB7EDF20A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092631"/>
              </p:ext>
            </p:extLst>
          </p:nvPr>
        </p:nvGraphicFramePr>
        <p:xfrm>
          <a:off x="292340" y="1638300"/>
          <a:ext cx="11637135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940">
                  <a:extLst>
                    <a:ext uri="{9D8B030D-6E8A-4147-A177-3AD203B41FA5}">
                      <a16:colId xmlns:a16="http://schemas.microsoft.com/office/drawing/2014/main" xmlns="" val="4275081531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xmlns="" val="3190089856"/>
                    </a:ext>
                  </a:extLst>
                </a:gridCol>
                <a:gridCol w="691907">
                  <a:extLst>
                    <a:ext uri="{9D8B030D-6E8A-4147-A177-3AD203B41FA5}">
                      <a16:colId xmlns:a16="http://schemas.microsoft.com/office/drawing/2014/main" xmlns="" val="1649653043"/>
                    </a:ext>
                  </a:extLst>
                </a:gridCol>
                <a:gridCol w="390133">
                  <a:extLst>
                    <a:ext uri="{9D8B030D-6E8A-4147-A177-3AD203B41FA5}">
                      <a16:colId xmlns:a16="http://schemas.microsoft.com/office/drawing/2014/main" xmlns="" val="552134031"/>
                    </a:ext>
                  </a:extLst>
                </a:gridCol>
                <a:gridCol w="1226820">
                  <a:extLst>
                    <a:ext uri="{9D8B030D-6E8A-4147-A177-3AD203B41FA5}">
                      <a16:colId xmlns:a16="http://schemas.microsoft.com/office/drawing/2014/main" xmlns="" val="402840982"/>
                    </a:ext>
                  </a:extLst>
                </a:gridCol>
                <a:gridCol w="710474">
                  <a:extLst>
                    <a:ext uri="{9D8B030D-6E8A-4147-A177-3AD203B41FA5}">
                      <a16:colId xmlns:a16="http://schemas.microsoft.com/office/drawing/2014/main" xmlns="" val="2131746207"/>
                    </a:ext>
                  </a:extLst>
                </a:gridCol>
                <a:gridCol w="379186">
                  <a:extLst>
                    <a:ext uri="{9D8B030D-6E8A-4147-A177-3AD203B41FA5}">
                      <a16:colId xmlns:a16="http://schemas.microsoft.com/office/drawing/2014/main" xmlns="" val="213902663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xmlns="" val="588512626"/>
                    </a:ext>
                  </a:extLst>
                </a:gridCol>
                <a:gridCol w="736661">
                  <a:extLst>
                    <a:ext uri="{9D8B030D-6E8A-4147-A177-3AD203B41FA5}">
                      <a16:colId xmlns:a16="http://schemas.microsoft.com/office/drawing/2014/main" xmlns="" val="1481501927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xmlns="" val="257331964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xmlns="" val="1623602876"/>
                    </a:ext>
                  </a:extLst>
                </a:gridCol>
                <a:gridCol w="732368">
                  <a:extLst>
                    <a:ext uri="{9D8B030D-6E8A-4147-A177-3AD203B41FA5}">
                      <a16:colId xmlns:a16="http://schemas.microsoft.com/office/drawing/2014/main" xmlns="" val="2856248390"/>
                    </a:ext>
                  </a:extLst>
                </a:gridCol>
                <a:gridCol w="395392">
                  <a:extLst>
                    <a:ext uri="{9D8B030D-6E8A-4147-A177-3AD203B41FA5}">
                      <a16:colId xmlns:a16="http://schemas.microsoft.com/office/drawing/2014/main" xmlns="" val="3825513335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xmlns="" val="2692894233"/>
                    </a:ext>
                  </a:extLst>
                </a:gridCol>
                <a:gridCol w="735695">
                  <a:extLst>
                    <a:ext uri="{9D8B030D-6E8A-4147-A177-3AD203B41FA5}">
                      <a16:colId xmlns:a16="http://schemas.microsoft.com/office/drawing/2014/main" xmlns="" val="3206944286"/>
                    </a:ext>
                  </a:extLst>
                </a:gridCol>
              </a:tblGrid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변수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변수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변수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변수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변수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속성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92036293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경기번호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Object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18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공격 종합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 /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점유율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float64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35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이동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Float64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52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퀵오픈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범실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69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세트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세트당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60554774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팀명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Object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19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오픈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36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이동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점유율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Float64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53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퀵오픈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70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세트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점유율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76433931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경기날짜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Datetime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20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오픈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37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후위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퀵오픈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점유율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71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리시브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04199643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결과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category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21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오픈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공격차단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38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후위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55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서브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72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리시브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정확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27542167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N0.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Object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22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오픈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범실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39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후위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공격차단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56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서브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73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리시브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실패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32735126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Object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23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오픈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40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후위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범실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57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서브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범실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리시브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세트당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96780943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출전세트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_1set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Object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오픈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점유율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41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후위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58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서브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75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리시브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점유율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67901102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출전세트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_2set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Object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25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시간차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42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후위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점유율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59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서브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점유율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76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블로킹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099505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9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출전세트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_3set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Object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26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시간차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43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속공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60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디그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77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블로킹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6126294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10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출전세트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_4set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Object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27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시간차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공격차단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속공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61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디그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78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블로킹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유효블락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5503281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11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출전세트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_5set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Object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28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시간차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범실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45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속공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공격차단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62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디그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실패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79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블로킹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실패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76562185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12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득점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29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시간차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46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속공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범실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63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디그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범실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80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블로킹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범실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9852766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13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 종합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Int64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30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시간차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점유율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47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속공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디그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세트당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81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블로킹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세트당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62810308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공격 종합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 /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성공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Int64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31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이동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48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속공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점유율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65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디그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점유율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82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블로킹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점유율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Float64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9525645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15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공격 종합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 /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공격차단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Int64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32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이동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49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퀵오픈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66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세트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시도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83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블로킹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어시스트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62089611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16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공격 종합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 /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범실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Int64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33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이동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공격차단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50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퀵오픈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67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세트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성공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벌칙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7366543"/>
                  </a:ext>
                </a:extLst>
              </a:tr>
              <a:tr h="21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17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공격 종합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 /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  <a:cs typeface="+mn-cs"/>
                        </a:rPr>
                        <a:t>성공률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Float64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34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이동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범실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51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퀵오픈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공격차단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68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세트 </a:t>
                      </a:r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/ </a:t>
                      </a:r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범실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85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범실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Noto Sans CJK KR Light" panose="020B0300000000000000" pitchFamily="34" charset="-127"/>
                          <a:ea typeface="Noto Sans CJK KR Light" panose="020B0300000000000000" pitchFamily="34" charset="-127"/>
                        </a:rPr>
                        <a:t>int64</a:t>
                      </a:r>
                      <a:endParaRPr lang="ko-KR" altLang="en-US" sz="800" b="0" dirty="0">
                        <a:latin typeface="Noto Sans CJK KR Light" panose="020B0300000000000000" pitchFamily="34" charset="-127"/>
                        <a:ea typeface="Noto Sans CJK KR Light" panose="020B03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08847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8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3558</Words>
  <Application>Microsoft Office PowerPoint</Application>
  <PresentationFormat>와이드스크린</PresentationFormat>
  <Paragraphs>1156</Paragraphs>
  <Slides>37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Noto Sans CJK KR Black</vt:lpstr>
      <vt:lpstr>Noto Sans CJK KR Bold</vt:lpstr>
      <vt:lpstr>Noto Sans CJK KR Light</vt:lpstr>
      <vt:lpstr>Noto Sans CJK KR Medium</vt:lpstr>
      <vt:lpstr>Noto Sans Mono CJK KR Bold</vt:lpstr>
      <vt:lpstr>맑은 고딕</vt:lpstr>
      <vt:lpstr>Arial</vt:lpstr>
      <vt:lpstr>Cambria Math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191</cp:revision>
  <dcterms:created xsi:type="dcterms:W3CDTF">2022-09-23T10:29:51Z</dcterms:created>
  <dcterms:modified xsi:type="dcterms:W3CDTF">2022-09-26T07:27:52Z</dcterms:modified>
</cp:coreProperties>
</file>